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 id="2147483679" r:id="rId3"/>
  </p:sldMasterIdLst>
  <p:notesMasterIdLst>
    <p:notesMasterId r:id="rId51"/>
  </p:notesMasterIdLst>
  <p:handoutMasterIdLst>
    <p:handoutMasterId r:id="rId52"/>
  </p:handoutMasterIdLst>
  <p:sldIdLst>
    <p:sldId id="1314" r:id="rId4"/>
    <p:sldId id="1324" r:id="rId5"/>
    <p:sldId id="1346" r:id="rId6"/>
    <p:sldId id="1403" r:id="rId7"/>
    <p:sldId id="1480" r:id="rId8"/>
    <p:sldId id="1479" r:id="rId9"/>
    <p:sldId id="1332" r:id="rId10"/>
    <p:sldId id="1455" r:id="rId11"/>
    <p:sldId id="1456" r:id="rId12"/>
    <p:sldId id="1457" r:id="rId13"/>
    <p:sldId id="1458" r:id="rId14"/>
    <p:sldId id="1459" r:id="rId15"/>
    <p:sldId id="1404" r:id="rId16"/>
    <p:sldId id="1460" r:id="rId17"/>
    <p:sldId id="1461" r:id="rId18"/>
    <p:sldId id="1462" r:id="rId19"/>
    <p:sldId id="1463" r:id="rId20"/>
    <p:sldId id="1405" r:id="rId21"/>
    <p:sldId id="1407" r:id="rId22"/>
    <p:sldId id="1464" r:id="rId23"/>
    <p:sldId id="1465" r:id="rId24"/>
    <p:sldId id="1466" r:id="rId25"/>
    <p:sldId id="1408" r:id="rId26"/>
    <p:sldId id="1467" r:id="rId27"/>
    <p:sldId id="1468" r:id="rId28"/>
    <p:sldId id="1469" r:id="rId29"/>
    <p:sldId id="1470" r:id="rId30"/>
    <p:sldId id="1471" r:id="rId31"/>
    <p:sldId id="1419" r:id="rId32"/>
    <p:sldId id="1420" r:id="rId33"/>
    <p:sldId id="1472" r:id="rId34"/>
    <p:sldId id="1367" r:id="rId35"/>
    <p:sldId id="462" r:id="rId36"/>
    <p:sldId id="1368" r:id="rId37"/>
    <p:sldId id="1372" r:id="rId38"/>
    <p:sldId id="1374" r:id="rId39"/>
    <p:sldId id="1375" r:id="rId40"/>
    <p:sldId id="1473" r:id="rId41"/>
    <p:sldId id="503" r:id="rId42"/>
    <p:sldId id="1474" r:id="rId43"/>
    <p:sldId id="1475" r:id="rId44"/>
    <p:sldId id="1476" r:id="rId45"/>
    <p:sldId id="1477" r:id="rId46"/>
    <p:sldId id="1370" r:id="rId47"/>
    <p:sldId id="460" r:id="rId48"/>
    <p:sldId id="1478" r:id="rId49"/>
    <p:sldId id="1356" r:id="rId50"/>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1403"/>
            <p14:sldId id="1480"/>
            <p14:sldId id="1479"/>
            <p14:sldId id="1332"/>
            <p14:sldId id="1455"/>
            <p14:sldId id="1456"/>
            <p14:sldId id="1457"/>
            <p14:sldId id="1458"/>
            <p14:sldId id="1459"/>
            <p14:sldId id="1404"/>
            <p14:sldId id="1460"/>
            <p14:sldId id="1461"/>
            <p14:sldId id="1462"/>
            <p14:sldId id="1463"/>
            <p14:sldId id="1405"/>
            <p14:sldId id="1407"/>
            <p14:sldId id="1464"/>
            <p14:sldId id="1465"/>
            <p14:sldId id="1466"/>
            <p14:sldId id="1408"/>
            <p14:sldId id="1467"/>
            <p14:sldId id="1468"/>
            <p14:sldId id="1469"/>
            <p14:sldId id="1470"/>
            <p14:sldId id="1471"/>
            <p14:sldId id="1419"/>
            <p14:sldId id="1420"/>
            <p14:sldId id="1472"/>
            <p14:sldId id="1367"/>
            <p14:sldId id="462"/>
            <p14:sldId id="1368"/>
            <p14:sldId id="1372"/>
            <p14:sldId id="1374"/>
            <p14:sldId id="1375"/>
            <p14:sldId id="1473"/>
            <p14:sldId id="503"/>
            <p14:sldId id="1474"/>
            <p14:sldId id="1475"/>
            <p14:sldId id="1476"/>
            <p14:sldId id="1477"/>
            <p14:sldId id="1370"/>
            <p14:sldId id="460"/>
            <p14:sldId id="1478"/>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33"/>
    <a:srgbClr val="E2E200"/>
    <a:srgbClr val="B7CFCE"/>
    <a:srgbClr val="000066"/>
    <a:srgbClr val="080808"/>
    <a:srgbClr val="B48900"/>
    <a:srgbClr val="008000"/>
    <a:srgbClr val="FF9999"/>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95" autoAdjust="0"/>
    <p:restoredTop sz="96374" autoAdjust="0"/>
  </p:normalViewPr>
  <p:slideViewPr>
    <p:cSldViewPr>
      <p:cViewPr varScale="1">
        <p:scale>
          <a:sx n="113" d="100"/>
          <a:sy n="113" d="100"/>
        </p:scale>
        <p:origin x="1926" y="120"/>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87112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426209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92858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21689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333536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541767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02276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158058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673756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6928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39223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557524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832289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727881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1263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748816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288419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05576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761395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14905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146626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103364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pPr marL="0" marR="0" lvl="0" indent="0" algn="r" defTabSz="929806" rtl="0" eaLnBrk="1" fontAlgn="base" latinLnBrk="0" hangingPunct="1">
              <a:lnSpc>
                <a:spcPct val="100000"/>
              </a:lnSpc>
              <a:spcBef>
                <a:spcPct val="0"/>
              </a:spcBef>
              <a:spcAft>
                <a:spcPct val="0"/>
              </a:spcAft>
              <a:buClrTx/>
              <a:buSzTx/>
              <a:buFontTx/>
              <a:buNone/>
              <a:tabLst/>
              <a:defRPr/>
            </a:pPr>
            <a:fld id="{068CDEB2-15E6-4472-9B1A-50D4E4E20ADE}" type="slidenum">
              <a:rPr kumimoji="0" lang="en-US" sz="11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29806"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70254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xfrm>
            <a:off x="1117600" y="696913"/>
            <a:ext cx="4648200" cy="34861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xfrm>
            <a:off x="688975" y="4416425"/>
            <a:ext cx="5505450" cy="41830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a:xfrm>
            <a:off x="3897314" y="8829675"/>
            <a:ext cx="2982912" cy="465138"/>
          </a:xfrm>
          <a:prstGeom prst="rect">
            <a:avLst/>
          </a:prstGeom>
        </p:spPr>
        <p:txBody>
          <a:bodyPr lIns="91431" tIns="45716" rIns="91431" bIns="45716"/>
          <a:lstStyle/>
          <a:p>
            <a:pPr marL="0" marR="0" lvl="0" indent="0" algn="r" defTabSz="914400" rtl="0" eaLnBrk="1" fontAlgn="base" latinLnBrk="0" hangingPunct="1">
              <a:lnSpc>
                <a:spcPct val="100000"/>
              </a:lnSpc>
              <a:spcBef>
                <a:spcPct val="0"/>
              </a:spcBef>
              <a:spcAft>
                <a:spcPct val="0"/>
              </a:spcAft>
              <a:buClrTx/>
              <a:buSzTx/>
              <a:buFontTx/>
              <a:buNone/>
              <a:tabLst/>
              <a:defRPr/>
            </a:pPr>
            <a:fld id="{176A9BFB-6E19-4E3C-B566-7B9F836E5A24}"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05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46465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pPr marL="0" marR="0" lvl="0" indent="0" algn="r" defTabSz="929806" rtl="0" eaLnBrk="1" fontAlgn="base" latinLnBrk="0" hangingPunct="1">
              <a:lnSpc>
                <a:spcPct val="100000"/>
              </a:lnSpc>
              <a:spcBef>
                <a:spcPct val="0"/>
              </a:spcBef>
              <a:spcAft>
                <a:spcPct val="0"/>
              </a:spcAft>
              <a:buClrTx/>
              <a:buSzTx/>
              <a:buFontTx/>
              <a:buNone/>
              <a:tabLst/>
              <a:defRPr/>
            </a:pPr>
            <a:fld id="{068CDEB2-15E6-4472-9B1A-50D4E4E20ADE}" type="slidenum">
              <a:rPr kumimoji="0" lang="en-US" sz="11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29806" rtl="0" eaLnBrk="1" fontAlgn="base" latinLnBrk="0" hangingPunct="1">
                <a:lnSpc>
                  <a:spcPct val="100000"/>
                </a:lnSpc>
                <a:spcBef>
                  <a:spcPct val="0"/>
                </a:spcBef>
                <a:spcAft>
                  <a:spcPct val="0"/>
                </a:spcAft>
                <a:buClrTx/>
                <a:buSzTx/>
                <a:buFontTx/>
                <a:buNone/>
                <a:tabLst/>
                <a:defRPr/>
              </a:pPr>
              <a:t>35</a:t>
            </a:fld>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53951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pPr marL="0" marR="0" lvl="0" indent="0" algn="r" defTabSz="929806" rtl="0" eaLnBrk="1" fontAlgn="base" latinLnBrk="0" hangingPunct="1">
              <a:lnSpc>
                <a:spcPct val="100000"/>
              </a:lnSpc>
              <a:spcBef>
                <a:spcPct val="0"/>
              </a:spcBef>
              <a:spcAft>
                <a:spcPct val="0"/>
              </a:spcAft>
              <a:buClrTx/>
              <a:buSzTx/>
              <a:buFontTx/>
              <a:buNone/>
              <a:tabLst/>
              <a:defRPr/>
            </a:pPr>
            <a:fld id="{068CDEB2-15E6-4472-9B1A-50D4E4E20ADE}" type="slidenum">
              <a:rPr kumimoji="0" lang="en-US" sz="11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29806" rtl="0" eaLnBrk="1" fontAlgn="base" latinLnBrk="0" hangingPunct="1">
                <a:lnSpc>
                  <a:spcPct val="100000"/>
                </a:lnSpc>
                <a:spcBef>
                  <a:spcPct val="0"/>
                </a:spcBef>
                <a:spcAft>
                  <a:spcPct val="0"/>
                </a:spcAft>
                <a:buClrTx/>
                <a:buSzTx/>
                <a:buFontTx/>
                <a:buNone/>
                <a:tabLst/>
                <a:defRPr/>
              </a:pPr>
              <a:t>36</a:t>
            </a:fld>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06223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pPr marL="0" marR="0" lvl="0" indent="0" algn="r" defTabSz="929806" rtl="0" eaLnBrk="1" fontAlgn="base" latinLnBrk="0" hangingPunct="1">
              <a:lnSpc>
                <a:spcPct val="100000"/>
              </a:lnSpc>
              <a:spcBef>
                <a:spcPct val="0"/>
              </a:spcBef>
              <a:spcAft>
                <a:spcPct val="0"/>
              </a:spcAft>
              <a:buClrTx/>
              <a:buSzTx/>
              <a:buFontTx/>
              <a:buNone/>
              <a:tabLst/>
              <a:defRPr/>
            </a:pPr>
            <a:fld id="{068CDEB2-15E6-4472-9B1A-50D4E4E20ADE}" type="slidenum">
              <a:rPr kumimoji="0" lang="en-US" sz="11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29806" rtl="0" eaLnBrk="1" fontAlgn="base" latinLnBrk="0" hangingPunct="1">
                <a:lnSpc>
                  <a:spcPct val="100000"/>
                </a:lnSpc>
                <a:spcBef>
                  <a:spcPct val="0"/>
                </a:spcBef>
                <a:spcAft>
                  <a:spcPct val="0"/>
                </a:spcAft>
                <a:buClrTx/>
                <a:buSzTx/>
                <a:buFontTx/>
                <a:buNone/>
                <a:tabLst/>
                <a:defRPr/>
              </a:pPr>
              <a:t>37</a:t>
            </a:fld>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22795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62014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76A9BFB-6E19-4E3C-B566-7B9F836E5A24}"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30150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59841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74653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271545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531214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029594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pPr marL="0" marR="0" lvl="0" indent="0" algn="r" defTabSz="929806" rtl="0" eaLnBrk="1" fontAlgn="base" latinLnBrk="0" hangingPunct="1">
              <a:lnSpc>
                <a:spcPct val="100000"/>
              </a:lnSpc>
              <a:spcBef>
                <a:spcPct val="0"/>
              </a:spcBef>
              <a:spcAft>
                <a:spcPct val="0"/>
              </a:spcAft>
              <a:buClrTx/>
              <a:buSzTx/>
              <a:buFontTx/>
              <a:buNone/>
              <a:tabLst/>
              <a:defRPr/>
            </a:pPr>
            <a:fld id="{068CDEB2-15E6-4472-9B1A-50D4E4E20ADE}" type="slidenum">
              <a:rPr kumimoji="0" lang="en-US" sz="11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29806" rtl="0" eaLnBrk="1" fontAlgn="base" latinLnBrk="0" hangingPunct="1">
                <a:lnSpc>
                  <a:spcPct val="100000"/>
                </a:lnSpc>
                <a:spcBef>
                  <a:spcPct val="0"/>
                </a:spcBef>
                <a:spcAft>
                  <a:spcPct val="0"/>
                </a:spcAft>
                <a:buClrTx/>
                <a:buSzTx/>
                <a:buFontTx/>
                <a:buNone/>
                <a:tabLst/>
                <a:defRPr/>
              </a:pPr>
              <a:t>44</a:t>
            </a:fld>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5651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76A9BFB-6E19-4E3C-B566-7B9F836E5A24}"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02888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20247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688169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90314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817023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68246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50275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6/12/2023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1066800"/>
            <a:ext cx="8991600" cy="609600"/>
          </a:xfrm>
        </p:spPr>
        <p:txBody>
          <a:bodyPr/>
          <a:lstStyle>
            <a:lvl1pPr marL="0" indent="0" algn="l">
              <a:buNone/>
              <a:defRPr>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5" name="Footer Placeholder 4"/>
          <p:cNvSpPr>
            <a:spLocks noGrp="1"/>
          </p:cNvSpPr>
          <p:nvPr>
            <p:ph type="ftr" sz="quarter" idx="11"/>
          </p:nvPr>
        </p:nvSpPr>
        <p:spPr>
          <a:xfrm>
            <a:off x="5410200" y="6324600"/>
            <a:ext cx="3657600" cy="476250"/>
          </a:xfrm>
        </p:spPr>
        <p:txBody>
          <a:bodyPr/>
          <a:lstStyle>
            <a:lvl1pPr algn="r">
              <a:defRPr sz="1800">
                <a:solidFill>
                  <a:schemeClr val="accent6"/>
                </a:solidFill>
              </a:defRPr>
            </a:lvl1pPr>
          </a:lstStyle>
          <a:p>
            <a:endParaRPr lang="en-US" dirty="0"/>
          </a:p>
        </p:txBody>
      </p:sp>
      <p:sp>
        <p:nvSpPr>
          <p:cNvPr id="10" name="Content Placeholder 2"/>
          <p:cNvSpPr>
            <a:spLocks noGrp="1"/>
          </p:cNvSpPr>
          <p:nvPr>
            <p:ph idx="12"/>
          </p:nvPr>
        </p:nvSpPr>
        <p:spPr>
          <a:xfrm>
            <a:off x="76200" y="1752601"/>
            <a:ext cx="8991600" cy="4495799"/>
          </a:xfrm>
        </p:spPr>
        <p:txBody>
          <a:bodyPr/>
          <a:lstStyle>
            <a:lvl1pPr>
              <a:defRPr sz="2000">
                <a:solidFill>
                  <a:schemeClr val="accent6"/>
                </a:solidFill>
              </a:defRPr>
            </a:lvl1pPr>
            <a:lvl2pPr>
              <a:defRPr sz="2000">
                <a:solidFill>
                  <a:schemeClr val="accent6"/>
                </a:solidFill>
              </a:defRPr>
            </a:lvl2pPr>
            <a:lvl3pPr>
              <a:defRPr sz="2000">
                <a:solidFill>
                  <a:schemeClr val="accent6"/>
                </a:solidFill>
              </a:defRPr>
            </a:lvl3pPr>
            <a:lvl4pPr>
              <a:defRPr sz="2000">
                <a:solidFill>
                  <a:schemeClr val="accent6"/>
                </a:solidFill>
              </a:defRPr>
            </a:lvl4pPr>
            <a:lvl5pPr>
              <a:defRPr sz="20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279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46AC857-8AD1-4660-BCEC-23A6B2B09B92}" type="slidenum">
              <a:rPr lang="en-US"/>
              <a:pPr/>
              <a:t>‹#›</a:t>
            </a:fld>
            <a:endParaRPr lang="en-US"/>
          </a:p>
        </p:txBody>
      </p:sp>
    </p:spTree>
    <p:extLst>
      <p:ext uri="{BB962C8B-B14F-4D97-AF65-F5344CB8AC3E}">
        <p14:creationId xmlns:p14="http://schemas.microsoft.com/office/powerpoint/2010/main" val="1468346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C1B1903-FEEC-4ED2-AE8B-77A1543438DC}" type="slidenum">
              <a:rPr lang="en-US"/>
              <a:pPr/>
              <a:t>‹#›</a:t>
            </a:fld>
            <a:endParaRPr lang="en-US"/>
          </a:p>
        </p:txBody>
      </p:sp>
    </p:spTree>
    <p:extLst>
      <p:ext uri="{BB962C8B-B14F-4D97-AF65-F5344CB8AC3E}">
        <p14:creationId xmlns:p14="http://schemas.microsoft.com/office/powerpoint/2010/main" val="3107493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91BC6CB-2E3A-4981-9972-DBF727E1C08C}" type="slidenum">
              <a:rPr lang="en-US"/>
              <a:pPr/>
              <a:t>‹#›</a:t>
            </a:fld>
            <a:endParaRPr lang="en-US"/>
          </a:p>
        </p:txBody>
      </p:sp>
      <p:sp>
        <p:nvSpPr>
          <p:cNvPr id="8" name="TextBox 7"/>
          <p:cNvSpPr txBox="1"/>
          <p:nvPr userDrawn="1"/>
        </p:nvSpPr>
        <p:spPr>
          <a:xfrm>
            <a:off x="7772400" y="0"/>
            <a:ext cx="990600" cy="646331"/>
          </a:xfrm>
          <a:prstGeom prst="rect">
            <a:avLst/>
          </a:prstGeom>
          <a:noFill/>
        </p:spPr>
        <p:txBody>
          <a:bodyPr wrap="square" rtlCol="0">
            <a:spAutoFit/>
          </a:bodyPr>
          <a:lstStyle/>
          <a:p>
            <a:r>
              <a:rPr lang="en-US" sz="1200" b="1" dirty="0">
                <a:latin typeface="Bell MT" panose="02020503060305020303" pitchFamily="18" charset="0"/>
              </a:rPr>
              <a:t>Navigating</a:t>
            </a:r>
            <a:r>
              <a:rPr lang="en-US" sz="1200" b="1" baseline="0" dirty="0">
                <a:latin typeface="Bell MT" panose="02020503060305020303" pitchFamily="18" charset="0"/>
              </a:rPr>
              <a:t> into the future</a:t>
            </a:r>
            <a:endParaRPr lang="en-US" sz="1200" b="1" dirty="0">
              <a:latin typeface="Bell MT" panose="02020503060305020303" pitchFamily="18" charset="0"/>
            </a:endParaRPr>
          </a:p>
        </p:txBody>
      </p:sp>
    </p:spTree>
    <p:extLst>
      <p:ext uri="{BB962C8B-B14F-4D97-AF65-F5344CB8AC3E}">
        <p14:creationId xmlns:p14="http://schemas.microsoft.com/office/powerpoint/2010/main" val="11286906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1B82A631-AD9F-4FC0-9537-84E4BDFF0C85}" type="slidenum">
              <a:rPr lang="en-US"/>
              <a:pPr/>
              <a:t>‹#›</a:t>
            </a:fld>
            <a:endParaRPr lang="en-US"/>
          </a:p>
        </p:txBody>
      </p:sp>
    </p:spTree>
    <p:extLst>
      <p:ext uri="{BB962C8B-B14F-4D97-AF65-F5344CB8AC3E}">
        <p14:creationId xmlns:p14="http://schemas.microsoft.com/office/powerpoint/2010/main" val="4249594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CF704F1-FF74-4AE4-AE8F-2FAB5A12C8E5}" type="slidenum">
              <a:rPr lang="en-US"/>
              <a:pPr/>
              <a:t>‹#›</a:t>
            </a:fld>
            <a:endParaRPr lang="en-US"/>
          </a:p>
        </p:txBody>
      </p:sp>
    </p:spTree>
    <p:extLst>
      <p:ext uri="{BB962C8B-B14F-4D97-AF65-F5344CB8AC3E}">
        <p14:creationId xmlns:p14="http://schemas.microsoft.com/office/powerpoint/2010/main" val="23078358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079F22EB-CCB6-402A-AD08-91CD15102334}" type="slidenum">
              <a:rPr lang="en-US"/>
              <a:pPr/>
              <a:t>‹#›</a:t>
            </a:fld>
            <a:endParaRPr lang="en-US"/>
          </a:p>
        </p:txBody>
      </p:sp>
    </p:spTree>
    <p:extLst>
      <p:ext uri="{BB962C8B-B14F-4D97-AF65-F5344CB8AC3E}">
        <p14:creationId xmlns:p14="http://schemas.microsoft.com/office/powerpoint/2010/main" val="33907120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E1BA7A7-E7C9-4F59-836E-86637928E2B2}" type="slidenum">
              <a:rPr lang="en-US"/>
              <a:pPr/>
              <a:t>‹#›</a:t>
            </a:fld>
            <a:endParaRPr lang="en-US"/>
          </a:p>
        </p:txBody>
      </p:sp>
    </p:spTree>
    <p:extLst>
      <p:ext uri="{BB962C8B-B14F-4D97-AF65-F5344CB8AC3E}">
        <p14:creationId xmlns:p14="http://schemas.microsoft.com/office/powerpoint/2010/main" val="22599057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8F4B956-5E37-4FA7-8843-640CCE7ABA94}" type="slidenum">
              <a:rPr lang="en-US"/>
              <a:pPr/>
              <a:t>‹#›</a:t>
            </a:fld>
            <a:endParaRPr lang="en-US"/>
          </a:p>
        </p:txBody>
      </p:sp>
    </p:spTree>
    <p:extLst>
      <p:ext uri="{BB962C8B-B14F-4D97-AF65-F5344CB8AC3E}">
        <p14:creationId xmlns:p14="http://schemas.microsoft.com/office/powerpoint/2010/main" val="2098252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42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00F0EF-267E-45F9-A685-CB0D92901ED7}" type="slidenum">
              <a:rPr lang="en-US"/>
              <a:pPr/>
              <a:t>‹#›</a:t>
            </a:fld>
            <a:endParaRPr lang="en-US"/>
          </a:p>
        </p:txBody>
      </p:sp>
    </p:spTree>
    <p:extLst>
      <p:ext uri="{BB962C8B-B14F-4D97-AF65-F5344CB8AC3E}">
        <p14:creationId xmlns:p14="http://schemas.microsoft.com/office/powerpoint/2010/main" val="23507261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B890A70-0C04-4C88-B7DF-9C14F347E553}" type="slidenum">
              <a:rPr lang="en-US"/>
              <a:pPr/>
              <a:t>‹#›</a:t>
            </a:fld>
            <a:endParaRPr lang="en-US"/>
          </a:p>
        </p:txBody>
      </p:sp>
    </p:spTree>
    <p:extLst>
      <p:ext uri="{BB962C8B-B14F-4D97-AF65-F5344CB8AC3E}">
        <p14:creationId xmlns:p14="http://schemas.microsoft.com/office/powerpoint/2010/main" val="4142728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175343730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074" name="Photo Editor Photo" r:id="rId18" imgW="3895238" imgH="5619048" progId="">
                  <p:embed/>
                </p:oleObj>
              </mc:Choice>
              <mc:Fallback>
                <p:oleObj name="Photo Editor Photo" r:id="rId18" imgW="3895238" imgH="5619048" progId="">
                  <p:embed/>
                  <p:pic>
                    <p:nvPicPr>
                      <p:cNvPr id="1026" name="Object 7"/>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6/12/2023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AA826DC-D0D2-4904-B5F5-C9933C51F6C0}" type="slidenum">
              <a:rPr lang="en-US"/>
              <a:pPr/>
              <a:t>‹#›</a:t>
            </a:fld>
            <a:endParaRPr lang="en-US"/>
          </a:p>
        </p:txBody>
      </p:sp>
      <p:pic>
        <p:nvPicPr>
          <p:cNvPr id="7" name="Picture 3"/>
          <p:cNvPicPr>
            <a:picLocks noChangeAspect="1" noChangeArrowheads="1"/>
          </p:cNvPicPr>
          <p:nvPr/>
        </p:nvPicPr>
        <p:blipFill>
          <a:blip r:embed="rId14" cstate="print"/>
          <a:srcRect/>
          <a:stretch>
            <a:fillRect/>
          </a:stretch>
        </p:blipFill>
        <p:spPr bwMode="auto">
          <a:xfrm>
            <a:off x="8440738" y="76200"/>
            <a:ext cx="654050" cy="937419"/>
          </a:xfrm>
          <a:prstGeom prst="rect">
            <a:avLst/>
          </a:prstGeom>
          <a:noFill/>
          <a:ln w="9525">
            <a:noFill/>
            <a:miter lim="800000"/>
            <a:headEnd/>
            <a:tailEnd/>
          </a:ln>
        </p:spPr>
      </p:pic>
      <p:sp>
        <p:nvSpPr>
          <p:cNvPr id="8" name="TextBox 7"/>
          <p:cNvSpPr txBox="1"/>
          <p:nvPr/>
        </p:nvSpPr>
        <p:spPr>
          <a:xfrm>
            <a:off x="7853363" y="39469"/>
            <a:ext cx="1062037" cy="646331"/>
          </a:xfrm>
          <a:prstGeom prst="rect">
            <a:avLst/>
          </a:prstGeom>
          <a:noFill/>
        </p:spPr>
        <p:txBody>
          <a:bodyPr wrap="square" rtlCol="0">
            <a:spAutoFit/>
          </a:bodyPr>
          <a:lstStyle/>
          <a:p>
            <a:r>
              <a:rPr lang="en-US" sz="1200" b="0" i="1" dirty="0">
                <a:latin typeface="Bell MT" panose="02020503060305020303" pitchFamily="18" charset="0"/>
              </a:rPr>
              <a:t>Navigating</a:t>
            </a:r>
            <a:r>
              <a:rPr lang="en-US" sz="1200" b="0" i="1" baseline="0" dirty="0">
                <a:latin typeface="Bell MT" panose="02020503060305020303" pitchFamily="18" charset="0"/>
              </a:rPr>
              <a:t> into the </a:t>
            </a:r>
          </a:p>
          <a:p>
            <a:r>
              <a:rPr lang="en-US" sz="1200" b="0" i="1" baseline="0" dirty="0">
                <a:latin typeface="Bell MT" panose="02020503060305020303" pitchFamily="18" charset="0"/>
              </a:rPr>
              <a:t>future</a:t>
            </a:r>
            <a:endParaRPr lang="en-US" sz="1200" b="0" i="1" dirty="0">
              <a:latin typeface="Bell MT" panose="02020503060305020303" pitchFamily="18" charset="0"/>
            </a:endParaRPr>
          </a:p>
        </p:txBody>
      </p:sp>
      <p:sp>
        <p:nvSpPr>
          <p:cNvPr id="2" name="TextBox 1"/>
          <p:cNvSpPr txBox="1"/>
          <p:nvPr/>
        </p:nvSpPr>
        <p:spPr>
          <a:xfrm>
            <a:off x="7848600" y="762000"/>
            <a:ext cx="838200" cy="276999"/>
          </a:xfrm>
          <a:prstGeom prst="rect">
            <a:avLst/>
          </a:prstGeom>
          <a:noFill/>
        </p:spPr>
        <p:txBody>
          <a:bodyPr wrap="square" rtlCol="0">
            <a:spAutoFit/>
          </a:bodyPr>
          <a:lstStyle/>
          <a:p>
            <a:r>
              <a:rPr lang="en-US" sz="1200" b="1" dirty="0">
                <a:latin typeface="Bell MT" panose="02020503060305020303" pitchFamily="18" charset="0"/>
              </a:rPr>
              <a:t>SEANAV</a:t>
            </a:r>
          </a:p>
        </p:txBody>
      </p:sp>
      <p:sp>
        <p:nvSpPr>
          <p:cNvPr id="10" name="Title 1"/>
          <p:cNvSpPr txBox="1">
            <a:spLocks/>
          </p:cNvSpPr>
          <p:nvPr/>
        </p:nvSpPr>
        <p:spPr>
          <a:xfrm>
            <a:off x="76200" y="76201"/>
            <a:ext cx="7772400" cy="914400"/>
          </a:xfrm>
          <a:prstGeom prst="rect">
            <a:avLst/>
          </a:prstGeom>
          <a:ln>
            <a:solidFill>
              <a:schemeClr val="tx1"/>
            </a:solidFill>
          </a:ln>
        </p:spPr>
        <p:txBody>
          <a:bodyPr anchor="ctr">
            <a:norm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en-US" sz="4000" kern="0" dirty="0">
                <a:solidFill>
                  <a:schemeClr val="tx1"/>
                </a:solidFill>
                <a:cs typeface="Arial" pitchFamily="34" charset="0"/>
              </a:rPr>
              <a:t>NN-310 RADAR Navigation</a:t>
            </a:r>
          </a:p>
        </p:txBody>
      </p:sp>
    </p:spTree>
    <p:extLst>
      <p:ext uri="{BB962C8B-B14F-4D97-AF65-F5344CB8AC3E}">
        <p14:creationId xmlns:p14="http://schemas.microsoft.com/office/powerpoint/2010/main" val="279241069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6.tiff"/><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30.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image" Target="../media/image3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7.xml"/><Relationship Id="rId5" Type="http://schemas.openxmlformats.org/officeDocument/2006/relationships/image" Target="../media/image37.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3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7.xml"/><Relationship Id="rId5" Type="http://schemas.openxmlformats.org/officeDocument/2006/relationships/image" Target="../media/image7.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7.xml"/><Relationship Id="rId5" Type="http://schemas.openxmlformats.org/officeDocument/2006/relationships/image" Target="../media/image7.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7.xml"/><Relationship Id="rId5" Type="http://schemas.openxmlformats.org/officeDocument/2006/relationships/image" Target="../media/image7.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7.xml"/><Relationship Id="rId5" Type="http://schemas.openxmlformats.org/officeDocument/2006/relationships/image" Target="../media/image42.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4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1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14.gi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893647"/>
          </a:xfrm>
          <a:prstGeom prst="rect">
            <a:avLst/>
          </a:prstGeom>
          <a:noFill/>
        </p:spPr>
        <p:txBody>
          <a:bodyPr wrap="square" rtlCol="0">
            <a:spAutoFit/>
          </a:bodyPr>
          <a:lstStyle/>
          <a:p>
            <a:pPr algn="ctr">
              <a:spcBef>
                <a:spcPts val="600"/>
              </a:spcBef>
              <a:spcAft>
                <a:spcPts val="600"/>
              </a:spcAft>
              <a:tabLst>
                <a:tab pos="3532188" algn="l"/>
              </a:tabLst>
            </a:pPr>
            <a:r>
              <a:rPr lang="en-US" sz="3200" dirty="0">
                <a:latin typeface="Times New Roman" panose="02020603050405020304" pitchFamily="18" charset="0"/>
                <a:cs typeface="Times New Roman" panose="02020603050405020304" pitchFamily="18" charset="0"/>
              </a:rPr>
              <a:t>RADAR Navigation</a:t>
            </a:r>
          </a:p>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NN220-10</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C130F9-5247-4BAF-88EF-B5CEF0CC10D1}"/>
              </a:ext>
            </a:extLst>
          </p:cNvPr>
          <p:cNvPicPr>
            <a:picLocks noChangeAspect="1"/>
          </p:cNvPicPr>
          <p:nvPr/>
        </p:nvPicPr>
        <p:blipFill>
          <a:blip r:embed="rId5"/>
          <a:stretch>
            <a:fillRect/>
          </a:stretch>
        </p:blipFill>
        <p:spPr>
          <a:xfrm>
            <a:off x="0" y="1342373"/>
            <a:ext cx="9144000" cy="5210529"/>
          </a:xfrm>
          <a:prstGeom prst="rect">
            <a:avLst/>
          </a:prstGeom>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6"/>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2023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Transmitter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147732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-The </a:t>
            </a:r>
            <a:r>
              <a:rPr lang="en-US" sz="1800" u="sng" dirty="0">
                <a:latin typeface="Times New Roman" panose="02020603050405020304" pitchFamily="18" charset="0"/>
                <a:cs typeface="Times New Roman" panose="02020603050405020304" pitchFamily="18" charset="0"/>
              </a:rPr>
              <a:t>Transmitter</a:t>
            </a:r>
            <a:r>
              <a:rPr lang="en-US" sz="1800" dirty="0">
                <a:latin typeface="Times New Roman" panose="02020603050405020304" pitchFamily="18" charset="0"/>
                <a:cs typeface="Times New Roman" panose="02020603050405020304" pitchFamily="18" charset="0"/>
              </a:rPr>
              <a:t> is the electronic oscillator diode within a RADAR system that produces the radio waves that the antenna transmit.</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-It cannot transmit while the RADAR is in receive mode!</a:t>
            </a: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5EA9D2D-0993-43BF-8D7F-553203632FB0}"/>
              </a:ext>
            </a:extLst>
          </p:cNvPr>
          <p:cNvPicPr>
            <a:picLocks noChangeAspect="1"/>
          </p:cNvPicPr>
          <p:nvPr/>
        </p:nvPicPr>
        <p:blipFill>
          <a:blip r:embed="rId5"/>
          <a:stretch>
            <a:fillRect/>
          </a:stretch>
        </p:blipFill>
        <p:spPr>
          <a:xfrm>
            <a:off x="1905000" y="3815675"/>
            <a:ext cx="5210175" cy="2390775"/>
          </a:xfrm>
          <a:prstGeom prst="rect">
            <a:avLst/>
          </a:prstGeom>
        </p:spPr>
      </p:pic>
    </p:spTree>
    <p:extLst>
      <p:ext uri="{BB962C8B-B14F-4D97-AF65-F5344CB8AC3E}">
        <p14:creationId xmlns:p14="http://schemas.microsoft.com/office/powerpoint/2010/main" val="8729607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Receiver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1754326"/>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t>
            </a:r>
            <a:r>
              <a:rPr lang="en-US" sz="1800">
                <a:latin typeface="Times New Roman" panose="02020603050405020304" pitchFamily="18" charset="0"/>
                <a:cs typeface="Times New Roman" panose="02020603050405020304" pitchFamily="18" charset="0"/>
              </a:rPr>
              <a:t>The </a:t>
            </a:r>
            <a:r>
              <a:rPr lang="en-US" sz="1800" u="sng">
                <a:latin typeface="Times New Roman" panose="02020603050405020304" pitchFamily="18" charset="0"/>
                <a:cs typeface="Times New Roman" panose="02020603050405020304" pitchFamily="18" charset="0"/>
              </a:rPr>
              <a:t>Receiver </a:t>
            </a:r>
            <a:r>
              <a:rPr lang="en-US" sz="1800">
                <a:latin typeface="Times New Roman" panose="02020603050405020304" pitchFamily="18" charset="0"/>
                <a:cs typeface="Times New Roman" panose="02020603050405020304" pitchFamily="18" charset="0"/>
              </a:rPr>
              <a:t>is </a:t>
            </a:r>
            <a:r>
              <a:rPr lang="en-US" sz="1800" dirty="0">
                <a:latin typeface="Times New Roman" panose="02020603050405020304" pitchFamily="18" charset="0"/>
                <a:cs typeface="Times New Roman" panose="02020603050405020304" pitchFamily="18" charset="0"/>
              </a:rPr>
              <a:t>the electronic device within a RADAR system which receives and amplifies the weak returning signals that can then be used to present information on a display.</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-It cannot receive while the RADAR is in transmit mode!</a:t>
            </a: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5EA9D2D-0993-43BF-8D7F-553203632FB0}"/>
              </a:ext>
            </a:extLst>
          </p:cNvPr>
          <p:cNvPicPr>
            <a:picLocks noChangeAspect="1"/>
          </p:cNvPicPr>
          <p:nvPr/>
        </p:nvPicPr>
        <p:blipFill>
          <a:blip r:embed="rId5"/>
          <a:stretch>
            <a:fillRect/>
          </a:stretch>
        </p:blipFill>
        <p:spPr>
          <a:xfrm>
            <a:off x="1905000" y="3815675"/>
            <a:ext cx="5210175" cy="2390775"/>
          </a:xfrm>
          <a:prstGeom prst="rect">
            <a:avLst/>
          </a:prstGeom>
        </p:spPr>
      </p:pic>
    </p:spTree>
    <p:extLst>
      <p:ext uri="{BB962C8B-B14F-4D97-AF65-F5344CB8AC3E}">
        <p14:creationId xmlns:p14="http://schemas.microsoft.com/office/powerpoint/2010/main" val="343845960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Display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1754326"/>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-The </a:t>
            </a:r>
            <a:r>
              <a:rPr lang="en-US" sz="1800" u="sng" dirty="0">
                <a:latin typeface="Times New Roman" panose="02020603050405020304" pitchFamily="18" charset="0"/>
                <a:cs typeface="Times New Roman" panose="02020603050405020304" pitchFamily="18" charset="0"/>
              </a:rPr>
              <a:t>Display</a:t>
            </a:r>
            <a:r>
              <a:rPr lang="en-US" sz="1800" dirty="0">
                <a:latin typeface="Times New Roman" panose="02020603050405020304" pitchFamily="18" charset="0"/>
                <a:cs typeface="Times New Roman" panose="02020603050405020304" pitchFamily="18" charset="0"/>
              </a:rPr>
              <a:t> is the screen which displays the information that was amplified by the receiver.</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-The most common displays used on U.S. Navy ships are the SPA-25G and the ARPA.</a:t>
            </a:r>
          </a:p>
          <a:p>
            <a:pPr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38C4F0D-F8F2-406F-85E7-E9024A89AC2B}"/>
              </a:ext>
            </a:extLst>
          </p:cNvPr>
          <p:cNvPicPr>
            <a:picLocks noChangeAspect="1"/>
          </p:cNvPicPr>
          <p:nvPr/>
        </p:nvPicPr>
        <p:blipFill>
          <a:blip r:embed="rId5"/>
          <a:stretch>
            <a:fillRect/>
          </a:stretch>
        </p:blipFill>
        <p:spPr>
          <a:xfrm>
            <a:off x="196088" y="3061362"/>
            <a:ext cx="2470912" cy="3294548"/>
          </a:xfrm>
          <a:prstGeom prst="rect">
            <a:avLst/>
          </a:prstGeom>
        </p:spPr>
      </p:pic>
      <p:pic>
        <p:nvPicPr>
          <p:cNvPr id="6" name="Picture 5">
            <a:extLst>
              <a:ext uri="{FF2B5EF4-FFF2-40B4-BE49-F238E27FC236}">
                <a16:creationId xmlns:a16="http://schemas.microsoft.com/office/drawing/2014/main" id="{F2D465D5-17F4-4EC7-B57E-D8C836E000A5}"/>
              </a:ext>
            </a:extLst>
          </p:cNvPr>
          <p:cNvPicPr>
            <a:picLocks noChangeAspect="1"/>
          </p:cNvPicPr>
          <p:nvPr/>
        </p:nvPicPr>
        <p:blipFill>
          <a:blip r:embed="rId6"/>
          <a:stretch>
            <a:fillRect/>
          </a:stretch>
        </p:blipFill>
        <p:spPr>
          <a:xfrm>
            <a:off x="4950186" y="3068017"/>
            <a:ext cx="4043337" cy="3450927"/>
          </a:xfrm>
          <a:prstGeom prst="rect">
            <a:avLst/>
          </a:prstGeom>
        </p:spPr>
      </p:pic>
    </p:spTree>
    <p:extLst>
      <p:ext uri="{BB962C8B-B14F-4D97-AF65-F5344CB8AC3E}">
        <p14:creationId xmlns:p14="http://schemas.microsoft.com/office/powerpoint/2010/main" val="6173113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RADAR </a:t>
            </a:r>
          </a:p>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Transmissions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6032421"/>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rPr>
              <a:t>-In most marine navigation applications, the RADAR signal is pulse modulated, meaning they are generated by a timing circuit.</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-Radio waves leaves the antenna (via the transmitter) in very short pulses.</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-As soon as the pulse leaves, the Duplexer switches the antenna to receive mode.</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-Another pulse won’t be transmitted until the preceding one has had enough time to travel to the target within range and return.</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-The duration or length of a single pulse is called </a:t>
            </a:r>
            <a:r>
              <a:rPr lang="en-US" sz="2000" u="sng" dirty="0">
                <a:latin typeface="Times New Roman" panose="02020603050405020304" pitchFamily="18" charset="0"/>
                <a:cs typeface="Times New Roman" panose="02020603050405020304" pitchFamily="18" charset="0"/>
              </a:rPr>
              <a:t>pulse length, pulse duration,</a:t>
            </a:r>
            <a:r>
              <a:rPr lang="en-US" sz="2000" dirty="0">
                <a:latin typeface="Times New Roman" panose="02020603050405020304" pitchFamily="18" charset="0"/>
                <a:cs typeface="Times New Roman" panose="02020603050405020304" pitchFamily="18" charset="0"/>
              </a:rPr>
              <a:t> or </a:t>
            </a:r>
            <a:r>
              <a:rPr lang="en-US" sz="2000" u="sng" dirty="0">
                <a:latin typeface="Times New Roman" panose="02020603050405020304" pitchFamily="18" charset="0"/>
                <a:cs typeface="Times New Roman" panose="02020603050405020304" pitchFamily="18" charset="0"/>
              </a:rPr>
              <a:t>pulse width</a:t>
            </a:r>
            <a:r>
              <a:rPr lang="en-US" sz="2000" dirty="0">
                <a:latin typeface="Times New Roman" panose="02020603050405020304" pitchFamily="18" charset="0"/>
                <a:cs typeface="Times New Roman" panose="02020603050405020304" pitchFamily="18" charset="0"/>
              </a:rPr>
              <a:t>.</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63466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Pulse Length</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5334000" cy="5663089"/>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A long pulse length increases the minimum detection range based on time and distance.</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a:t>
            </a:r>
            <a:r>
              <a:rPr lang="en-US" sz="1800" u="sng" dirty="0">
                <a:latin typeface="Times New Roman" panose="02020603050405020304" pitchFamily="18" charset="0"/>
                <a:cs typeface="Times New Roman" panose="02020603050405020304" pitchFamily="18" charset="0"/>
              </a:rPr>
              <a:t>Pulse Repetition Frequency (PRF) </a:t>
            </a:r>
            <a:r>
              <a:rPr lang="en-US" sz="1800" dirty="0">
                <a:latin typeface="Times New Roman" panose="02020603050405020304" pitchFamily="18" charset="0"/>
                <a:cs typeface="Times New Roman" panose="02020603050405020304" pitchFamily="18" charset="0"/>
              </a:rPr>
              <a:t>is the number of transmissions a RADAR transmits per second.</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-The shorter the pulse length, the more accurate your short range picture will be, but your range is limited as there is less time to listen.</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-The longer the pulse length, the farther you can see but your short range picture will not be as accurate, as the returns from objects close to you will not be received by the antenna.</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7F8B111-19B8-422F-ABA6-6D32A0019FC1}"/>
              </a:ext>
            </a:extLst>
          </p:cNvPr>
          <p:cNvPicPr>
            <a:picLocks noChangeAspect="1"/>
          </p:cNvPicPr>
          <p:nvPr/>
        </p:nvPicPr>
        <p:blipFill>
          <a:blip r:embed="rId5"/>
          <a:stretch>
            <a:fillRect/>
          </a:stretch>
        </p:blipFill>
        <p:spPr>
          <a:xfrm>
            <a:off x="5899284" y="2057400"/>
            <a:ext cx="2755631" cy="1207113"/>
          </a:xfrm>
          <a:prstGeom prst="rect">
            <a:avLst/>
          </a:prstGeom>
        </p:spPr>
      </p:pic>
      <p:pic>
        <p:nvPicPr>
          <p:cNvPr id="4" name="Picture 3">
            <a:extLst>
              <a:ext uri="{FF2B5EF4-FFF2-40B4-BE49-F238E27FC236}">
                <a16:creationId xmlns:a16="http://schemas.microsoft.com/office/drawing/2014/main" id="{F8B0A994-BB5D-4506-B98B-50867A19D55D}"/>
              </a:ext>
            </a:extLst>
          </p:cNvPr>
          <p:cNvPicPr>
            <a:picLocks noChangeAspect="1"/>
          </p:cNvPicPr>
          <p:nvPr/>
        </p:nvPicPr>
        <p:blipFill>
          <a:blip r:embed="rId6"/>
          <a:stretch>
            <a:fillRect/>
          </a:stretch>
        </p:blipFill>
        <p:spPr>
          <a:xfrm>
            <a:off x="5728078" y="3785499"/>
            <a:ext cx="3109229" cy="1597290"/>
          </a:xfrm>
          <a:prstGeom prst="rect">
            <a:avLst/>
          </a:prstGeom>
        </p:spPr>
      </p:pic>
    </p:spTree>
    <p:extLst>
      <p:ext uri="{BB962C8B-B14F-4D97-AF65-F5344CB8AC3E}">
        <p14:creationId xmlns:p14="http://schemas.microsoft.com/office/powerpoint/2010/main" val="113523544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Maximum and Minimum Range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5334000" cy="5970865"/>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Every RADAR has a maximum and minimum range.</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-Minimum range is a factor of Pulse length.  A RADAR can’t receive while transmitting.</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-Maximum range is also a factor of Power, Frequency and PRF.  The further a contact is from the RADAR, the more the Radio waves are scattered and attenuated, reducing the power to gain an echo.</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-Curvature of the Earth also affects maximum range.  This is why RADARs are placed on the mast!</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-Aircraft can overcome some of the curvature limitations and can extend RADAR detection capabilities…what is typically the first aircraft off the deck during Carrier Flight Operations?</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50C9750-D978-41E9-9067-FA6C10C8AECA}"/>
              </a:ext>
            </a:extLst>
          </p:cNvPr>
          <p:cNvPicPr>
            <a:picLocks noChangeAspect="1"/>
          </p:cNvPicPr>
          <p:nvPr/>
        </p:nvPicPr>
        <p:blipFill>
          <a:blip r:embed="rId5"/>
          <a:stretch>
            <a:fillRect/>
          </a:stretch>
        </p:blipFill>
        <p:spPr>
          <a:xfrm>
            <a:off x="5638087" y="4616320"/>
            <a:ext cx="3042168" cy="1201016"/>
          </a:xfrm>
          <a:prstGeom prst="rect">
            <a:avLst/>
          </a:prstGeom>
        </p:spPr>
      </p:pic>
      <p:pic>
        <p:nvPicPr>
          <p:cNvPr id="6" name="Picture 5">
            <a:extLst>
              <a:ext uri="{FF2B5EF4-FFF2-40B4-BE49-F238E27FC236}">
                <a16:creationId xmlns:a16="http://schemas.microsoft.com/office/drawing/2014/main" id="{8CD84FC8-54DE-445F-9EF3-4FF948504028}"/>
              </a:ext>
            </a:extLst>
          </p:cNvPr>
          <p:cNvPicPr>
            <a:picLocks noChangeAspect="1"/>
          </p:cNvPicPr>
          <p:nvPr/>
        </p:nvPicPr>
        <p:blipFill>
          <a:blip r:embed="rId6"/>
          <a:stretch>
            <a:fillRect/>
          </a:stretch>
        </p:blipFill>
        <p:spPr>
          <a:xfrm>
            <a:off x="5562600" y="1828800"/>
            <a:ext cx="3193143" cy="1676400"/>
          </a:xfrm>
          <a:prstGeom prst="rect">
            <a:avLst/>
          </a:prstGeom>
        </p:spPr>
      </p:pic>
    </p:spTree>
    <p:extLst>
      <p:ext uri="{BB962C8B-B14F-4D97-AF65-F5344CB8AC3E}">
        <p14:creationId xmlns:p14="http://schemas.microsoft.com/office/powerpoint/2010/main" val="20691224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Maximum and Minimum Range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5334000" cy="5724644"/>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Every RADAR has a maximum and minimum range.</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-Minimum range is a factor of Pulse length.  A RADAR can’t receive while transmitting.</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-Maximum range is also a factor of Power, Frequency and PRF.  The further a contact is from the RADAR, the more the Radio waves are scattered and attenuated, reducing the power to gain an echo.</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-Curvature of the Earth also affects maximum range.  This is why RADARs are placed on the mast!</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-Aircraft can also extend RADAR detection capabilities…what is typically the first aircraft off the deck during Carrier Flight Operations?</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50C9750-D978-41E9-9067-FA6C10C8AECA}"/>
              </a:ext>
            </a:extLst>
          </p:cNvPr>
          <p:cNvPicPr>
            <a:picLocks noChangeAspect="1"/>
          </p:cNvPicPr>
          <p:nvPr/>
        </p:nvPicPr>
        <p:blipFill>
          <a:blip r:embed="rId5"/>
          <a:stretch>
            <a:fillRect/>
          </a:stretch>
        </p:blipFill>
        <p:spPr>
          <a:xfrm>
            <a:off x="5638087" y="4616320"/>
            <a:ext cx="3042168" cy="1201016"/>
          </a:xfrm>
          <a:prstGeom prst="rect">
            <a:avLst/>
          </a:prstGeom>
        </p:spPr>
      </p:pic>
      <p:pic>
        <p:nvPicPr>
          <p:cNvPr id="6" name="Picture 5">
            <a:extLst>
              <a:ext uri="{FF2B5EF4-FFF2-40B4-BE49-F238E27FC236}">
                <a16:creationId xmlns:a16="http://schemas.microsoft.com/office/drawing/2014/main" id="{8CD84FC8-54DE-445F-9EF3-4FF948504028}"/>
              </a:ext>
            </a:extLst>
          </p:cNvPr>
          <p:cNvPicPr>
            <a:picLocks noChangeAspect="1"/>
          </p:cNvPicPr>
          <p:nvPr/>
        </p:nvPicPr>
        <p:blipFill>
          <a:blip r:embed="rId6"/>
          <a:stretch>
            <a:fillRect/>
          </a:stretch>
        </p:blipFill>
        <p:spPr>
          <a:xfrm>
            <a:off x="5562600" y="1828800"/>
            <a:ext cx="3193143" cy="1676400"/>
          </a:xfrm>
          <a:prstGeom prst="rect">
            <a:avLst/>
          </a:prstGeom>
        </p:spPr>
      </p:pic>
      <p:pic>
        <p:nvPicPr>
          <p:cNvPr id="2" name="Picture 1">
            <a:extLst>
              <a:ext uri="{FF2B5EF4-FFF2-40B4-BE49-F238E27FC236}">
                <a16:creationId xmlns:a16="http://schemas.microsoft.com/office/drawing/2014/main" id="{9B128F7A-8626-4CA4-944B-F822C50836AE}"/>
              </a:ext>
            </a:extLst>
          </p:cNvPr>
          <p:cNvPicPr>
            <a:picLocks noChangeAspect="1"/>
          </p:cNvPicPr>
          <p:nvPr/>
        </p:nvPicPr>
        <p:blipFill>
          <a:blip r:embed="rId7"/>
          <a:stretch>
            <a:fillRect/>
          </a:stretch>
        </p:blipFill>
        <p:spPr>
          <a:xfrm>
            <a:off x="0" y="0"/>
            <a:ext cx="9144000" cy="6524625"/>
          </a:xfrm>
          <a:prstGeom prst="rect">
            <a:avLst/>
          </a:prstGeom>
        </p:spPr>
      </p:pic>
    </p:spTree>
    <p:extLst>
      <p:ext uri="{BB962C8B-B14F-4D97-AF65-F5344CB8AC3E}">
        <p14:creationId xmlns:p14="http://schemas.microsoft.com/office/powerpoint/2010/main" val="359366060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Maximum and Minimum Range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4495800" y="1752600"/>
            <a:ext cx="4648200" cy="3754874"/>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Warships combat maximum and minimum range by having multiple RADAR systems capable of long and medium range capabilities.</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-Newest systems are Multi-Function RADAR (MFR) which means the beam can be steered and adjusted to change the characteristics of the RADAR!</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7DC69A9-426F-4919-8B86-218A5F13FFD6}"/>
              </a:ext>
            </a:extLst>
          </p:cNvPr>
          <p:cNvPicPr>
            <a:picLocks noChangeAspect="1"/>
          </p:cNvPicPr>
          <p:nvPr/>
        </p:nvPicPr>
        <p:blipFill>
          <a:blip r:embed="rId5"/>
          <a:stretch>
            <a:fillRect/>
          </a:stretch>
        </p:blipFill>
        <p:spPr>
          <a:xfrm>
            <a:off x="0" y="1588852"/>
            <a:ext cx="3060457" cy="4919898"/>
          </a:xfrm>
          <a:prstGeom prst="rect">
            <a:avLst/>
          </a:prstGeom>
        </p:spPr>
      </p:pic>
      <p:sp>
        <p:nvSpPr>
          <p:cNvPr id="4" name="Oval 3">
            <a:extLst>
              <a:ext uri="{FF2B5EF4-FFF2-40B4-BE49-F238E27FC236}">
                <a16:creationId xmlns:a16="http://schemas.microsoft.com/office/drawing/2014/main" id="{0779CEA9-94C9-4590-A540-9CB6BE6C4803}"/>
              </a:ext>
            </a:extLst>
          </p:cNvPr>
          <p:cNvSpPr/>
          <p:nvPr/>
        </p:nvSpPr>
        <p:spPr>
          <a:xfrm>
            <a:off x="1110816" y="3352800"/>
            <a:ext cx="794184"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6ECC1EE-E27B-4549-A3A0-E4F7C4ABB40D}"/>
              </a:ext>
            </a:extLst>
          </p:cNvPr>
          <p:cNvCxnSpPr/>
          <p:nvPr/>
        </p:nvCxnSpPr>
        <p:spPr>
          <a:xfrm flipH="1" flipV="1">
            <a:off x="1905000" y="3657600"/>
            <a:ext cx="2133600" cy="8382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Oval 15">
            <a:extLst>
              <a:ext uri="{FF2B5EF4-FFF2-40B4-BE49-F238E27FC236}">
                <a16:creationId xmlns:a16="http://schemas.microsoft.com/office/drawing/2014/main" id="{AF40389D-AF61-46AF-8FDB-D21A221AE27F}"/>
              </a:ext>
            </a:extLst>
          </p:cNvPr>
          <p:cNvSpPr/>
          <p:nvPr/>
        </p:nvSpPr>
        <p:spPr>
          <a:xfrm>
            <a:off x="866124" y="4267200"/>
            <a:ext cx="794184"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9D225AC-98E3-4CC9-8573-37D9E361E925}"/>
              </a:ext>
            </a:extLst>
          </p:cNvPr>
          <p:cNvCxnSpPr>
            <a:cxnSpLocks/>
          </p:cNvCxnSpPr>
          <p:nvPr/>
        </p:nvCxnSpPr>
        <p:spPr>
          <a:xfrm flipH="1" flipV="1">
            <a:off x="1693165" y="4560302"/>
            <a:ext cx="2345435" cy="8618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05F7B6ED-7878-48C7-AC06-9DFE1195B3E8}"/>
              </a:ext>
            </a:extLst>
          </p:cNvPr>
          <p:cNvSpPr txBox="1"/>
          <p:nvPr/>
        </p:nvSpPr>
        <p:spPr>
          <a:xfrm>
            <a:off x="4267200" y="4267200"/>
            <a:ext cx="3581400" cy="461665"/>
          </a:xfrm>
          <a:prstGeom prst="rect">
            <a:avLst/>
          </a:prstGeom>
          <a:noFill/>
        </p:spPr>
        <p:txBody>
          <a:bodyPr wrap="square" rtlCol="0">
            <a:spAutoFit/>
          </a:bodyPr>
          <a:lstStyle/>
          <a:p>
            <a:pPr algn="l"/>
            <a:r>
              <a:rPr lang="en-US" sz="2400" dirty="0"/>
              <a:t>LONG RANGE!</a:t>
            </a:r>
          </a:p>
        </p:txBody>
      </p:sp>
      <p:sp>
        <p:nvSpPr>
          <p:cNvPr id="19" name="TextBox 18">
            <a:extLst>
              <a:ext uri="{FF2B5EF4-FFF2-40B4-BE49-F238E27FC236}">
                <a16:creationId xmlns:a16="http://schemas.microsoft.com/office/drawing/2014/main" id="{A6475684-84F8-4FAF-8E68-4C2E44FFF64D}"/>
              </a:ext>
            </a:extLst>
          </p:cNvPr>
          <p:cNvSpPr txBox="1"/>
          <p:nvPr/>
        </p:nvSpPr>
        <p:spPr>
          <a:xfrm>
            <a:off x="4191000" y="5191364"/>
            <a:ext cx="3581400" cy="461665"/>
          </a:xfrm>
          <a:prstGeom prst="rect">
            <a:avLst/>
          </a:prstGeom>
          <a:noFill/>
        </p:spPr>
        <p:txBody>
          <a:bodyPr wrap="square" rtlCol="0">
            <a:spAutoFit/>
          </a:bodyPr>
          <a:lstStyle/>
          <a:p>
            <a:pPr algn="l"/>
            <a:r>
              <a:rPr lang="en-US" sz="2400" dirty="0"/>
              <a:t>MEDIUM RANGE!</a:t>
            </a:r>
          </a:p>
        </p:txBody>
      </p:sp>
    </p:spTree>
    <p:extLst>
      <p:ext uri="{BB962C8B-B14F-4D97-AF65-F5344CB8AC3E}">
        <p14:creationId xmlns:p14="http://schemas.microsoft.com/office/powerpoint/2010/main" val="27305749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randombar(horizontal)">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4" grpId="0" animBg="1"/>
      <p:bldP spid="16" grpId="0" animBg="1"/>
      <p:bldP spid="15"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000" dirty="0">
                <a:latin typeface="Calibri" panose="020F0502020204030204" pitchFamily="34" charset="0"/>
                <a:cs typeface="Calibri" panose="020F0502020204030204" pitchFamily="34" charset="0"/>
              </a:rPr>
              <a:t>RADAR Interference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4191000" cy="6709529"/>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-RADAR transmissions reflect off dense materials and objects, even those that we do not want it to!</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-Atmospheric conditions, such as Rain, Fog, Snow and Sleet, affect the performance of RADAR detection.</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-Some RADARs, such as weather RADARs, want to detect and track precipitation.</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-For navigation RADARs, this can be problematic.</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-We can tune our RADAR to maximize the detection of vessels, land and hazards while tuning out clutter associated with precipitation and sea state.</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51AF42D-5B92-4FEF-A4D9-B32DFFB34A68}"/>
              </a:ext>
            </a:extLst>
          </p:cNvPr>
          <p:cNvPicPr>
            <a:picLocks noChangeAspect="1"/>
          </p:cNvPicPr>
          <p:nvPr/>
        </p:nvPicPr>
        <p:blipFill>
          <a:blip r:embed="rId5"/>
          <a:stretch>
            <a:fillRect/>
          </a:stretch>
        </p:blipFill>
        <p:spPr>
          <a:xfrm>
            <a:off x="4475995" y="2156651"/>
            <a:ext cx="4517528" cy="3785944"/>
          </a:xfrm>
          <a:prstGeom prst="rect">
            <a:avLst/>
          </a:prstGeom>
        </p:spPr>
      </p:pic>
    </p:spTree>
    <p:extLst>
      <p:ext uri="{BB962C8B-B14F-4D97-AF65-F5344CB8AC3E}">
        <p14:creationId xmlns:p14="http://schemas.microsoft.com/office/powerpoint/2010/main" val="369045006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Gain, Rain and Sea</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453F08-9ADD-40E0-9BFA-DA040F55A4CD}"/>
              </a:ext>
            </a:extLst>
          </p:cNvPr>
          <p:cNvSpPr txBox="1"/>
          <p:nvPr/>
        </p:nvSpPr>
        <p:spPr>
          <a:xfrm>
            <a:off x="76200" y="1752600"/>
            <a:ext cx="5334000" cy="4893647"/>
          </a:xfrm>
          <a:prstGeom prst="rect">
            <a:avLst/>
          </a:prstGeom>
          <a:noFill/>
        </p:spPr>
        <p:txBody>
          <a:bodyPr wrap="square" rtlCol="0">
            <a:spAutoFit/>
          </a:bodyPr>
          <a:lstStyle/>
          <a:p>
            <a:pPr algn="l"/>
            <a:r>
              <a:rPr lang="en-US" sz="24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There are three main control settings to minimize clutter:</a:t>
            </a: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Gain</a:t>
            </a:r>
          </a:p>
          <a:p>
            <a:pPr marL="342900" indent="-342900" algn="l">
              <a:buFont typeface="Arial" panose="020B0604020202020204" pitchFamily="34" charset="0"/>
              <a:buChar char="•"/>
            </a:pPr>
            <a:endPar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Rain</a:t>
            </a:r>
          </a:p>
          <a:p>
            <a:pPr marL="342900" indent="-342900" algn="l">
              <a:buFont typeface="Arial" panose="020B0604020202020204" pitchFamily="34" charset="0"/>
              <a:buChar char="•"/>
            </a:pPr>
            <a:endPar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Sea</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B86510C-BA82-4713-9402-B41D5CE02F46}"/>
              </a:ext>
            </a:extLst>
          </p:cNvPr>
          <p:cNvPicPr>
            <a:picLocks noChangeAspect="1"/>
          </p:cNvPicPr>
          <p:nvPr/>
        </p:nvPicPr>
        <p:blipFill>
          <a:blip r:embed="rId5"/>
          <a:stretch>
            <a:fillRect/>
          </a:stretch>
        </p:blipFill>
        <p:spPr>
          <a:xfrm>
            <a:off x="5410200" y="1817319"/>
            <a:ext cx="3397122" cy="4501009"/>
          </a:xfrm>
          <a:prstGeom prst="rect">
            <a:avLst/>
          </a:prstGeom>
        </p:spPr>
      </p:pic>
      <p:sp>
        <p:nvSpPr>
          <p:cNvPr id="6" name="Oval 5">
            <a:extLst>
              <a:ext uri="{FF2B5EF4-FFF2-40B4-BE49-F238E27FC236}">
                <a16:creationId xmlns:a16="http://schemas.microsoft.com/office/drawing/2014/main" id="{0C7AE6B9-8A86-480A-9247-EE5F6A61F56A}"/>
              </a:ext>
            </a:extLst>
          </p:cNvPr>
          <p:cNvSpPr/>
          <p:nvPr/>
        </p:nvSpPr>
        <p:spPr>
          <a:xfrm>
            <a:off x="5638800" y="4876800"/>
            <a:ext cx="1828800" cy="1295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01363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1B35D-B0D6-4823-8705-4F0D9E45C237}"/>
              </a:ext>
            </a:extLst>
          </p:cNvPr>
          <p:cNvPicPr>
            <a:picLocks noChangeAspect="1"/>
          </p:cNvPicPr>
          <p:nvPr/>
        </p:nvPicPr>
        <p:blipFill rotWithShape="1">
          <a:blip r:embed="rId3"/>
          <a:srcRect t="42500" b="27500"/>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754494796"/>
              </p:ext>
            </p:extLst>
          </p:nvPr>
        </p:nvGraphicFramePr>
        <p:xfrm>
          <a:off x="362018" y="2100894"/>
          <a:ext cx="8781982" cy="292608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fr-FR" sz="1600" dirty="0">
                        <a:solidFill>
                          <a:schemeClr val="tx1"/>
                        </a:solidFill>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-PUB 1310 (RADAR Navigation Manual)</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936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820982793"/>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000" dirty="0">
                <a:latin typeface="Calibri" panose="020F0502020204030204" pitchFamily="34" charset="0"/>
                <a:cs typeface="Calibri" panose="020F0502020204030204" pitchFamily="34" charset="0"/>
              </a:rPr>
              <a:t>Gain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51753" y="1752865"/>
            <a:ext cx="9031287" cy="5724644"/>
          </a:xfrm>
          <a:prstGeom prst="rect">
            <a:avLst/>
          </a:prstGeom>
          <a:noFill/>
        </p:spPr>
        <p:txBody>
          <a:bodyPr wrap="square" rtlCol="0">
            <a:spAutoFit/>
          </a:bodyPr>
          <a:lstStyle/>
          <a:p>
            <a:pPr algn="l"/>
            <a:r>
              <a:rPr lang="en-US" sz="2800" dirty="0">
                <a:latin typeface="Times New Roman" panose="02020603050405020304" pitchFamily="18" charset="0"/>
                <a:cs typeface="Times New Roman" panose="02020603050405020304" pitchFamily="18" charset="0"/>
              </a:rPr>
              <a:t>-Gain manages the amplification of the return. </a:t>
            </a:r>
          </a:p>
          <a:p>
            <a:pPr algn="l"/>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-In some cases, the return from a contact can be so powerful that it prevents the return from other objects from being seen on the display.</a:t>
            </a:r>
          </a:p>
          <a:p>
            <a:pPr algn="l"/>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-Adjust gain to reduce the amplification of your return and allow your RADAR to display all returns efficiently.</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CF6C47C-87B7-4348-8CBD-5961EC47A79C}"/>
              </a:ext>
            </a:extLst>
          </p:cNvPr>
          <p:cNvPicPr>
            <a:picLocks noChangeAspect="1"/>
          </p:cNvPicPr>
          <p:nvPr/>
        </p:nvPicPr>
        <p:blipFill>
          <a:blip r:embed="rId5"/>
          <a:stretch>
            <a:fillRect/>
          </a:stretch>
        </p:blipFill>
        <p:spPr>
          <a:xfrm>
            <a:off x="1371600" y="1460824"/>
            <a:ext cx="6730567" cy="5047926"/>
          </a:xfrm>
          <a:prstGeom prst="rect">
            <a:avLst/>
          </a:prstGeom>
        </p:spPr>
      </p:pic>
      <p:pic>
        <p:nvPicPr>
          <p:cNvPr id="4" name="Picture 3">
            <a:extLst>
              <a:ext uri="{FF2B5EF4-FFF2-40B4-BE49-F238E27FC236}">
                <a16:creationId xmlns:a16="http://schemas.microsoft.com/office/drawing/2014/main" id="{50AEB648-8A7A-49E4-9BFE-BEFDF7185702}"/>
              </a:ext>
            </a:extLst>
          </p:cNvPr>
          <p:cNvPicPr>
            <a:picLocks noChangeAspect="1"/>
          </p:cNvPicPr>
          <p:nvPr/>
        </p:nvPicPr>
        <p:blipFill>
          <a:blip r:embed="rId6"/>
          <a:stretch>
            <a:fillRect/>
          </a:stretch>
        </p:blipFill>
        <p:spPr>
          <a:xfrm>
            <a:off x="1392870" y="1462913"/>
            <a:ext cx="6761050" cy="5054022"/>
          </a:xfrm>
          <a:prstGeom prst="rect">
            <a:avLst/>
          </a:prstGeom>
        </p:spPr>
      </p:pic>
    </p:spTree>
    <p:extLst>
      <p:ext uri="{BB962C8B-B14F-4D97-AF65-F5344CB8AC3E}">
        <p14:creationId xmlns:p14="http://schemas.microsoft.com/office/powerpoint/2010/main" val="21760345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000" dirty="0">
                <a:latin typeface="Calibri" panose="020F0502020204030204" pitchFamily="34" charset="0"/>
                <a:cs typeface="Calibri" panose="020F0502020204030204" pitchFamily="34" charset="0"/>
              </a:rPr>
              <a:t>Rain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907536" cy="2769989"/>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-The Rain setting reduces the sensitivity of the RADAR return so that more dense objects, such as ships or aids to navigation, are detected rather than heavy weather or precipitation.</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938424F-EC57-479C-879F-D3E7116F0D3C}"/>
              </a:ext>
            </a:extLst>
          </p:cNvPr>
          <p:cNvPicPr>
            <a:picLocks noChangeAspect="1"/>
          </p:cNvPicPr>
          <p:nvPr/>
        </p:nvPicPr>
        <p:blipFill>
          <a:blip r:embed="rId5"/>
          <a:stretch>
            <a:fillRect/>
          </a:stretch>
        </p:blipFill>
        <p:spPr>
          <a:xfrm>
            <a:off x="1371600" y="2438400"/>
            <a:ext cx="6023370" cy="3822523"/>
          </a:xfrm>
          <a:prstGeom prst="rect">
            <a:avLst/>
          </a:prstGeom>
        </p:spPr>
      </p:pic>
    </p:spTree>
    <p:extLst>
      <p:ext uri="{BB962C8B-B14F-4D97-AF65-F5344CB8AC3E}">
        <p14:creationId xmlns:p14="http://schemas.microsoft.com/office/powerpoint/2010/main" val="39941028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000" dirty="0">
                <a:latin typeface="Calibri" panose="020F0502020204030204" pitchFamily="34" charset="0"/>
                <a:cs typeface="Calibri" panose="020F0502020204030204" pitchFamily="34" charset="0"/>
              </a:rPr>
              <a:t>Sea</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907536" cy="2769989"/>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-The Rain setting reduces the sensitivity of the RADAR return to remover clutter caused by the sea state.</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73308C4-0841-4935-8CFB-64463E06F9CD}"/>
              </a:ext>
            </a:extLst>
          </p:cNvPr>
          <p:cNvPicPr>
            <a:picLocks noChangeAspect="1"/>
          </p:cNvPicPr>
          <p:nvPr/>
        </p:nvPicPr>
        <p:blipFill>
          <a:blip r:embed="rId5"/>
          <a:stretch>
            <a:fillRect/>
          </a:stretch>
        </p:blipFill>
        <p:spPr>
          <a:xfrm>
            <a:off x="1600200" y="2156337"/>
            <a:ext cx="5587047" cy="4346063"/>
          </a:xfrm>
          <a:prstGeom prst="rect">
            <a:avLst/>
          </a:prstGeom>
        </p:spPr>
      </p:pic>
    </p:spTree>
    <p:extLst>
      <p:ext uri="{BB962C8B-B14F-4D97-AF65-F5344CB8AC3E}">
        <p14:creationId xmlns:p14="http://schemas.microsoft.com/office/powerpoint/2010/main" val="241498169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Gain, Rain and Sea</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0FFA5F9-C14C-4E85-9EDA-12D2EE25F5B9}"/>
              </a:ext>
            </a:extLst>
          </p:cNvPr>
          <p:cNvSpPr txBox="1"/>
          <p:nvPr/>
        </p:nvSpPr>
        <p:spPr>
          <a:xfrm>
            <a:off x="76200" y="1752600"/>
            <a:ext cx="4191000" cy="5478423"/>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-There is a trade-off.</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-Adjusting the Gain, Rain and Sea setting will effectively dim your RADAR.</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-Many objects that would have been detected may not be after you adjust these settings.</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-Always ensure you adjust your RADAR to the degree necessary for safe navigation.</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-Always maintain a lookout by sight and hearing…do not blindly trust RADAR!</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22216C2-466B-49DF-AC75-FA1BDC78611A}"/>
              </a:ext>
            </a:extLst>
          </p:cNvPr>
          <p:cNvPicPr>
            <a:picLocks noChangeAspect="1"/>
          </p:cNvPicPr>
          <p:nvPr/>
        </p:nvPicPr>
        <p:blipFill>
          <a:blip r:embed="rId5"/>
          <a:stretch>
            <a:fillRect/>
          </a:stretch>
        </p:blipFill>
        <p:spPr>
          <a:xfrm>
            <a:off x="4419600" y="2514600"/>
            <a:ext cx="4572000" cy="2834640"/>
          </a:xfrm>
          <a:prstGeom prst="rect">
            <a:avLst/>
          </a:prstGeom>
        </p:spPr>
      </p:pic>
    </p:spTree>
    <p:extLst>
      <p:ext uri="{BB962C8B-B14F-4D97-AF65-F5344CB8AC3E}">
        <p14:creationId xmlns:p14="http://schemas.microsoft.com/office/powerpoint/2010/main" val="45789066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Automated RADAR Plotting Aid (ARPA)</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0FFA5F9-C14C-4E85-9EDA-12D2EE25F5B9}"/>
              </a:ext>
            </a:extLst>
          </p:cNvPr>
          <p:cNvSpPr txBox="1"/>
          <p:nvPr/>
        </p:nvSpPr>
        <p:spPr>
          <a:xfrm>
            <a:off x="76200" y="1752600"/>
            <a:ext cx="4191000" cy="6463308"/>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-Modern RADAR displays are PC based and use software to track contacts.</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-This software is called Automated RADAR Plotting Aid (ARPA).</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-ARPA integrates information from GPS, Gyrocompasses, and Speed Logs to calculate a contact’s course, speed, and Closest Point of Approach information such as bearing, time and range. (MOBOARDS!)</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-Most ARPA systems require at least 30 seconds to build useable contact information. 120-180 seconds will provide reliable information.</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-ARPA can integrate to ECDIS.</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245CBA1-5C49-46F5-935C-F6F360B293F2}"/>
              </a:ext>
            </a:extLst>
          </p:cNvPr>
          <p:cNvPicPr>
            <a:picLocks noChangeAspect="1"/>
          </p:cNvPicPr>
          <p:nvPr/>
        </p:nvPicPr>
        <p:blipFill>
          <a:blip r:embed="rId5"/>
          <a:stretch>
            <a:fillRect/>
          </a:stretch>
        </p:blipFill>
        <p:spPr>
          <a:xfrm>
            <a:off x="5181600" y="1894740"/>
            <a:ext cx="3676207" cy="3676207"/>
          </a:xfrm>
          <a:prstGeom prst="rect">
            <a:avLst/>
          </a:prstGeom>
        </p:spPr>
      </p:pic>
    </p:spTree>
    <p:extLst>
      <p:ext uri="{BB962C8B-B14F-4D97-AF65-F5344CB8AC3E}">
        <p14:creationId xmlns:p14="http://schemas.microsoft.com/office/powerpoint/2010/main" val="61803492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Aids to RADAR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0FFA5F9-C14C-4E85-9EDA-12D2EE25F5B9}"/>
              </a:ext>
            </a:extLst>
          </p:cNvPr>
          <p:cNvSpPr txBox="1"/>
          <p:nvPr/>
        </p:nvSpPr>
        <p:spPr>
          <a:xfrm>
            <a:off x="76200" y="1752600"/>
            <a:ext cx="4191000" cy="6032421"/>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rPr>
              <a:t>-RADAR navigation aids help identify RADAR targets and increase echo signal strength from otherwise poor RADAR targets.</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-Buoys are poor RADAR targets, if not properly equipped.</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-Some buoys will have RADAR reflectors, mounted usually on the top or designed into the structure.</a:t>
            </a:r>
          </a:p>
          <a:p>
            <a:pPr algn="l"/>
            <a:endParaRPr lang="en-US" sz="2000"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E48CE31-17D7-4DA3-A332-7D094338AC68}"/>
              </a:ext>
            </a:extLst>
          </p:cNvPr>
          <p:cNvPicPr>
            <a:picLocks noChangeAspect="1"/>
          </p:cNvPicPr>
          <p:nvPr/>
        </p:nvPicPr>
        <p:blipFill rotWithShape="1">
          <a:blip r:embed="rId5"/>
          <a:srcRect l="66667" t="34815" r="19166" b="29259"/>
          <a:stretch/>
        </p:blipFill>
        <p:spPr>
          <a:xfrm>
            <a:off x="4250706" y="2209800"/>
            <a:ext cx="4593986" cy="3276600"/>
          </a:xfrm>
          <a:prstGeom prst="rect">
            <a:avLst/>
          </a:prstGeom>
        </p:spPr>
      </p:pic>
    </p:spTree>
    <p:extLst>
      <p:ext uri="{BB962C8B-B14F-4D97-AF65-F5344CB8AC3E}">
        <p14:creationId xmlns:p14="http://schemas.microsoft.com/office/powerpoint/2010/main" val="210015242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Aids to RADAR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0FFA5F9-C14C-4E85-9EDA-12D2EE25F5B9}"/>
              </a:ext>
            </a:extLst>
          </p:cNvPr>
          <p:cNvSpPr txBox="1"/>
          <p:nvPr/>
        </p:nvSpPr>
        <p:spPr>
          <a:xfrm>
            <a:off x="76200" y="1752600"/>
            <a:ext cx="4191000" cy="6340197"/>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rPr>
              <a:t>-RADAR reflectors may help, but typically other means must be used.</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a:t>
            </a:r>
            <a:r>
              <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RADAR Beacons </a:t>
            </a:r>
            <a:r>
              <a:rPr lang="en-US" sz="2000" dirty="0">
                <a:latin typeface="Times New Roman" panose="02020603050405020304" pitchFamily="18" charset="0"/>
                <a:cs typeface="Times New Roman" panose="02020603050405020304" pitchFamily="18" charset="0"/>
              </a:rPr>
              <a:t>are transmitters operating in the marine RADAR frequency band.</a:t>
            </a:r>
            <a:endPar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-Produces distinctive indications on the RADAR displays of ships within range of these beacons.</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-RADAR beacons are broken up into two categories: </a:t>
            </a:r>
            <a:r>
              <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RACONs</a:t>
            </a:r>
            <a:r>
              <a:rPr lang="en-US" sz="2000" dirty="0">
                <a:latin typeface="Times New Roman" panose="02020603050405020304" pitchFamily="18" charset="0"/>
                <a:cs typeface="Times New Roman" panose="02020603050405020304" pitchFamily="18" charset="0"/>
              </a:rPr>
              <a:t> and </a:t>
            </a:r>
            <a:r>
              <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RAMARKs</a:t>
            </a:r>
            <a:r>
              <a:rPr lang="en-US" sz="2000" dirty="0">
                <a:latin typeface="Times New Roman" panose="02020603050405020304" pitchFamily="18" charset="0"/>
                <a:cs typeface="Times New Roman" panose="02020603050405020304" pitchFamily="18" charset="0"/>
              </a:rPr>
              <a:t>.</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7EC038B-1203-4873-8452-A4B7288AAE5B}"/>
              </a:ext>
            </a:extLst>
          </p:cNvPr>
          <p:cNvPicPr>
            <a:picLocks noChangeAspect="1"/>
          </p:cNvPicPr>
          <p:nvPr/>
        </p:nvPicPr>
        <p:blipFill rotWithShape="1">
          <a:blip r:embed="rId5"/>
          <a:srcRect l="65000" t="32222" r="17500" b="35185"/>
          <a:stretch/>
        </p:blipFill>
        <p:spPr>
          <a:xfrm>
            <a:off x="4284516" y="2286000"/>
            <a:ext cx="4800594" cy="2514600"/>
          </a:xfrm>
          <a:prstGeom prst="rect">
            <a:avLst/>
          </a:prstGeom>
        </p:spPr>
      </p:pic>
    </p:spTree>
    <p:extLst>
      <p:ext uri="{BB962C8B-B14F-4D97-AF65-F5344CB8AC3E}">
        <p14:creationId xmlns:p14="http://schemas.microsoft.com/office/powerpoint/2010/main" val="287019594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RACONs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0FFA5F9-C14C-4E85-9EDA-12D2EE25F5B9}"/>
              </a:ext>
            </a:extLst>
          </p:cNvPr>
          <p:cNvSpPr txBox="1"/>
          <p:nvPr/>
        </p:nvSpPr>
        <p:spPr>
          <a:xfrm>
            <a:off x="76200" y="1752600"/>
            <a:ext cx="8907536" cy="3262432"/>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rPr>
              <a:t>-RACONs are a RADAR transponder which provide both bearing and range information to the target.</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-Annotated on charts as RACON with a Morse Code signal.</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E9924C7-9DB1-4145-B20A-74F65F4ECC7A}"/>
              </a:ext>
            </a:extLst>
          </p:cNvPr>
          <p:cNvPicPr>
            <a:picLocks noChangeAspect="1"/>
          </p:cNvPicPr>
          <p:nvPr/>
        </p:nvPicPr>
        <p:blipFill rotWithShape="1">
          <a:blip r:embed="rId5"/>
          <a:srcRect l="60966" t="17407" r="24304" b="38148"/>
          <a:stretch/>
        </p:blipFill>
        <p:spPr>
          <a:xfrm>
            <a:off x="304800" y="3185993"/>
            <a:ext cx="3581400" cy="3039191"/>
          </a:xfrm>
          <a:prstGeom prst="rect">
            <a:avLst/>
          </a:prstGeom>
        </p:spPr>
      </p:pic>
      <p:pic>
        <p:nvPicPr>
          <p:cNvPr id="4" name="Picture 3">
            <a:extLst>
              <a:ext uri="{FF2B5EF4-FFF2-40B4-BE49-F238E27FC236}">
                <a16:creationId xmlns:a16="http://schemas.microsoft.com/office/drawing/2014/main" id="{D3AE39C7-1990-4D28-8B1C-E6BB356E08B6}"/>
              </a:ext>
            </a:extLst>
          </p:cNvPr>
          <p:cNvPicPr>
            <a:picLocks noChangeAspect="1"/>
          </p:cNvPicPr>
          <p:nvPr/>
        </p:nvPicPr>
        <p:blipFill rotWithShape="1">
          <a:blip r:embed="rId6"/>
          <a:srcRect l="65000" t="32222" r="25833" b="35185"/>
          <a:stretch/>
        </p:blipFill>
        <p:spPr>
          <a:xfrm>
            <a:off x="5105400" y="3003546"/>
            <a:ext cx="3505200" cy="3505204"/>
          </a:xfrm>
          <a:prstGeom prst="rect">
            <a:avLst/>
          </a:prstGeom>
        </p:spPr>
      </p:pic>
      <p:sp>
        <p:nvSpPr>
          <p:cNvPr id="6" name="Oval 5">
            <a:extLst>
              <a:ext uri="{FF2B5EF4-FFF2-40B4-BE49-F238E27FC236}">
                <a16:creationId xmlns:a16="http://schemas.microsoft.com/office/drawing/2014/main" id="{00F1AB1E-A74E-4817-96FF-34941A29FCF6}"/>
              </a:ext>
            </a:extLst>
          </p:cNvPr>
          <p:cNvSpPr/>
          <p:nvPr/>
        </p:nvSpPr>
        <p:spPr>
          <a:xfrm>
            <a:off x="2133600" y="4419600"/>
            <a:ext cx="990600" cy="5954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02AADDC-CAFF-403C-AD49-EA2338284A6A}"/>
              </a:ext>
            </a:extLst>
          </p:cNvPr>
          <p:cNvSpPr/>
          <p:nvPr/>
        </p:nvSpPr>
        <p:spPr>
          <a:xfrm>
            <a:off x="7010400" y="4114800"/>
            <a:ext cx="1447800" cy="1295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21428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6"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RAMARKs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0FFA5F9-C14C-4E85-9EDA-12D2EE25F5B9}"/>
              </a:ext>
            </a:extLst>
          </p:cNvPr>
          <p:cNvSpPr txBox="1"/>
          <p:nvPr/>
        </p:nvSpPr>
        <p:spPr>
          <a:xfrm>
            <a:off x="76200" y="1752600"/>
            <a:ext cx="8907536" cy="3877985"/>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rPr>
              <a:t>-RAMARKs are a RADAR transponder which provide bearing information only.</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-Not as useful as RACONs.</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-Not widely used anymore.</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1B9D2D0-E53D-4768-8C99-806976CAD576}"/>
              </a:ext>
            </a:extLst>
          </p:cNvPr>
          <p:cNvPicPr>
            <a:picLocks noChangeAspect="1"/>
          </p:cNvPicPr>
          <p:nvPr/>
        </p:nvPicPr>
        <p:blipFill rotWithShape="1">
          <a:blip r:embed="rId5"/>
          <a:srcRect l="73333" t="31871" r="17500" b="33125"/>
          <a:stretch/>
        </p:blipFill>
        <p:spPr>
          <a:xfrm>
            <a:off x="3481575" y="2490036"/>
            <a:ext cx="3757425" cy="4035502"/>
          </a:xfrm>
          <a:prstGeom prst="rect">
            <a:avLst/>
          </a:prstGeom>
        </p:spPr>
      </p:pic>
    </p:spTree>
    <p:extLst>
      <p:ext uri="{BB962C8B-B14F-4D97-AF65-F5344CB8AC3E}">
        <p14:creationId xmlns:p14="http://schemas.microsoft.com/office/powerpoint/2010/main" val="156055399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RADAR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129E20C-FBB4-482D-84EE-4A483A3BCEB6}"/>
              </a:ext>
            </a:extLst>
          </p:cNvPr>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0" y="1676400"/>
            <a:ext cx="9140826" cy="4848225"/>
          </a:xfrm>
          <a:prstGeom prst="rect">
            <a:avLst/>
          </a:prstGeom>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067800" cy="5416868"/>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rPr>
              <a:t>-When navigating in restricted waters, a navigator most often relies on visual aids to navigation.</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-Visual navigation requires clear weather.  We still navigate in restricted visibility, so what is the alternative?</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-RADAR navigation provides a method of fixing the ship’s position with sufficient accuracy to allow safe passage.</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-Even with ECDIS, RADAR navigation provides a vital positional cross-checking capability that is necessary to the practice of safe and prudent navigation.</a:t>
            </a:r>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90468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821AFF-53EE-456E-AB13-B6B7478DC25A}"/>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4154854361"/>
              </p:ext>
            </p:extLst>
          </p:nvPr>
        </p:nvGraphicFramePr>
        <p:xfrm>
          <a:off x="0" y="1676400"/>
          <a:ext cx="9143999" cy="4864673"/>
        </p:xfrm>
        <a:graphic>
          <a:graphicData uri="http://schemas.openxmlformats.org/drawingml/2006/table">
            <a:tbl>
              <a:tblPr firstRow="1" firstCol="1" bandRow="1">
                <a:tableStyleId>{5C22544A-7EE6-4342-B048-85BDC9FD1C3A}</a:tableStyleId>
              </a:tblPr>
              <a:tblGrid>
                <a:gridCol w="9143999">
                  <a:extLst>
                    <a:ext uri="{9D8B030D-6E8A-4147-A177-3AD203B41FA5}">
                      <a16:colId xmlns:a16="http://schemas.microsoft.com/office/drawing/2014/main" val="460837169"/>
                    </a:ext>
                  </a:extLst>
                </a:gridCol>
              </a:tblGrid>
              <a:tr h="2369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B w="38100" cmpd="sng">
                      <a:noFill/>
                    </a:lnB>
                    <a:noFill/>
                  </a:tcPr>
                </a:tc>
                <a:extLst>
                  <a:ext uri="{0D108BD9-81ED-4DB2-BD59-A6C34878D82A}">
                    <a16:rowId xmlns:a16="http://schemas.microsoft.com/office/drawing/2014/main" val="2697198505"/>
                  </a:ext>
                </a:extLst>
              </a:tr>
              <a:tr h="4620833">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UNDERSTAND a brief history of the origin of RADAR.</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UNDERSTAND the components of a basic RADAR.</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UNDERSTAND the characteristics of RADAR transmissions.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UNDERSTAND how RADAR detection can be impacted by interference.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UNDERSTAND the characteristics and limitations of ARPA functionality.</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DESCRIBE the different aids to RADAR navigation and their application in RADAR navigation.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DESCRIBE how to monitor a track using RADAR.</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UNDERSTAND how to fix the ship’s position by RADAR ranges and bearings.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DESCRIBE an Electronic Bearing Line (EBL).</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DESCRIBE a Variable Range Marker (VRM).</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11 - DESCRIBE how to monitor a Turn Bearing using an EBL.</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12 - DESCRIBE how to monitor a Turn Range using a VRM.</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13 - DESCRIBE how to use EBLs and VRMs to proceed into an anchorage.</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14 - DESCRIBE how to monitor a track using Parallel Indices (PI).</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Fixes by RADAR Ranges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4383087" cy="6894195"/>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Most accurate RADAR fixes come from measuring and plotting ranges from three or more objects.</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Prioritize objects on the Bow and Stern first, then on the Beam.</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Objects ideally should be separated by 60°-90°.</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 misidentification is a common error with RADAR.</a:t>
            </a:r>
          </a:p>
          <a:p>
            <a:pPr marL="285750" indent="-28575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 the fathometer to correlate your RADAR fixes!</a:t>
            </a: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EC540C2-8863-4228-9B6E-B7A769310930}"/>
              </a:ext>
            </a:extLst>
          </p:cNvPr>
          <p:cNvPicPr>
            <a:picLocks noChangeAspect="1"/>
          </p:cNvPicPr>
          <p:nvPr/>
        </p:nvPicPr>
        <p:blipFill rotWithShape="1">
          <a:blip r:embed="rId5"/>
          <a:srcRect l="65732" t="30989" r="25451" b="44074"/>
          <a:stretch/>
        </p:blipFill>
        <p:spPr>
          <a:xfrm>
            <a:off x="4495799" y="2095500"/>
            <a:ext cx="4550229" cy="3619500"/>
          </a:xfrm>
          <a:prstGeom prst="rect">
            <a:avLst/>
          </a:prstGeom>
        </p:spPr>
      </p:pic>
    </p:spTree>
    <p:extLst>
      <p:ext uri="{BB962C8B-B14F-4D97-AF65-F5344CB8AC3E}">
        <p14:creationId xmlns:p14="http://schemas.microsoft.com/office/powerpoint/2010/main" val="109818057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Fixes by RADAR Bearings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4383087" cy="6740307"/>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When determining a fix by RADAR bearings, prioritize Beam, Bow and then Stern.</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Prioritize objects that can be correlated on the charts and on RADAR…Beacons equipped with RADAR reflectors are ideal!</a:t>
            </a:r>
          </a:p>
          <a:p>
            <a:pPr marL="285750" indent="-285750"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Can be used to plot a position quickly when approaching restricted waters.</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method is not ideal for accuracy. Use only when no more accurate method is available.</a:t>
            </a:r>
          </a:p>
          <a:p>
            <a:pPr marL="285750" indent="-28575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8FF97CE-77CE-48EA-AFD4-1F1B060E2425}"/>
              </a:ext>
            </a:extLst>
          </p:cNvPr>
          <p:cNvPicPr>
            <a:picLocks noChangeAspect="1"/>
          </p:cNvPicPr>
          <p:nvPr/>
        </p:nvPicPr>
        <p:blipFill>
          <a:blip r:embed="rId5"/>
          <a:stretch>
            <a:fillRect/>
          </a:stretch>
        </p:blipFill>
        <p:spPr>
          <a:xfrm>
            <a:off x="4495800" y="2348429"/>
            <a:ext cx="4572000" cy="2571750"/>
          </a:xfrm>
          <a:prstGeom prst="rect">
            <a:avLst/>
          </a:prstGeom>
        </p:spPr>
      </p:pic>
    </p:spTree>
    <p:extLst>
      <p:ext uri="{BB962C8B-B14F-4D97-AF65-F5344CB8AC3E}">
        <p14:creationId xmlns:p14="http://schemas.microsoft.com/office/powerpoint/2010/main" val="331905253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a:ea typeface="+mn-ea"/>
                <a:cs typeface="+mn-cs"/>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NN310 - Advanced Navigation (NAV_2)</a:t>
            </a:r>
          </a:p>
        </p:txBody>
      </p:sp>
      <p:pic>
        <p:nvPicPr>
          <p:cNvPr id="2" name="Picture 1">
            <a:extLst>
              <a:ext uri="{FF2B5EF4-FFF2-40B4-BE49-F238E27FC236}">
                <a16:creationId xmlns:a16="http://schemas.microsoft.com/office/drawing/2014/main" id="{C5460F79-192C-42A3-9153-3F9C63871F94}"/>
              </a:ext>
            </a:extLst>
          </p:cNvPr>
          <p:cNvPicPr>
            <a:picLocks noChangeAspect="1"/>
          </p:cNvPicPr>
          <p:nvPr/>
        </p:nvPicPr>
        <p:blipFill>
          <a:blip r:embed="rId3"/>
          <a:stretch>
            <a:fillRect/>
          </a:stretch>
        </p:blipFill>
        <p:spPr>
          <a:xfrm>
            <a:off x="0" y="0"/>
            <a:ext cx="9144000" cy="1676400"/>
          </a:xfrm>
          <a:prstGeom prst="rect">
            <a:avLst/>
          </a:prstGeom>
        </p:spPr>
      </p:pic>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ADAD70F1-47CC-4A88-BE10-AC4839E3C296}"/>
              </a:ext>
            </a:extLst>
          </p:cNvPr>
          <p:cNvSpPr txBox="1">
            <a:spLocks/>
          </p:cNvSpPr>
          <p:nvPr/>
        </p:nvSpPr>
        <p:spPr>
          <a:xfrm>
            <a:off x="838200" y="211340"/>
            <a:ext cx="5766911" cy="93166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79646"/>
              </a:buClr>
              <a:buSzPts val="3200"/>
              <a:buFont typeface="Arial"/>
              <a:buNone/>
              <a:tabLst/>
              <a:defRPr/>
            </a:pPr>
            <a:r>
              <a:rPr kumimoji="0" lang="en-US" sz="40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Electronic Bearing Line (EBL)</a:t>
            </a:r>
          </a:p>
        </p:txBody>
      </p:sp>
      <p:sp>
        <p:nvSpPr>
          <p:cNvPr id="3" name="Rectangle 2">
            <a:extLst>
              <a:ext uri="{FF2B5EF4-FFF2-40B4-BE49-F238E27FC236}">
                <a16:creationId xmlns:a16="http://schemas.microsoft.com/office/drawing/2014/main" id="{6249370A-0429-432B-A838-A28AD9E5AD65}"/>
              </a:ext>
            </a:extLst>
          </p:cNvPr>
          <p:cNvSpPr/>
          <p:nvPr/>
        </p:nvSpPr>
        <p:spPr>
          <a:xfrm>
            <a:off x="3486328" y="2133599"/>
            <a:ext cx="5554736" cy="43639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863E8E73-5337-4B6E-A8A3-140CC757FDBF}"/>
              </a:ext>
            </a:extLst>
          </p:cNvPr>
          <p:cNvSpPr/>
          <p:nvPr/>
        </p:nvSpPr>
        <p:spPr>
          <a:xfrm>
            <a:off x="186452" y="3673948"/>
            <a:ext cx="3234560" cy="203132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RADAR Trail enables monitoring of the relative movement of a detected contact in relation to your own Ship over a period of time. Can be beneficial for Contact Management.</a:t>
            </a:r>
          </a:p>
        </p:txBody>
      </p:sp>
      <p:sp>
        <p:nvSpPr>
          <p:cNvPr id="23" name="Rectangle 22">
            <a:extLst>
              <a:ext uri="{FF2B5EF4-FFF2-40B4-BE49-F238E27FC236}">
                <a16:creationId xmlns:a16="http://schemas.microsoft.com/office/drawing/2014/main" id="{27F159C9-A4DB-40B5-8AFD-32F826B39B43}"/>
              </a:ext>
            </a:extLst>
          </p:cNvPr>
          <p:cNvSpPr/>
          <p:nvPr/>
        </p:nvSpPr>
        <p:spPr>
          <a:xfrm>
            <a:off x="142215" y="1709928"/>
            <a:ext cx="3280141" cy="175432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 Electronic Bearing Line (EBL) is a line we can plot from the center of the RADAR (own ship) and can immediately find the bearing to another object on the screen.</a:t>
            </a:r>
          </a:p>
        </p:txBody>
      </p:sp>
      <p:sp>
        <p:nvSpPr>
          <p:cNvPr id="24" name="Oval 23">
            <a:extLst>
              <a:ext uri="{FF2B5EF4-FFF2-40B4-BE49-F238E27FC236}">
                <a16:creationId xmlns:a16="http://schemas.microsoft.com/office/drawing/2014/main" id="{B23DC479-7798-429D-A9FA-36EB550A3CD1}"/>
              </a:ext>
            </a:extLst>
          </p:cNvPr>
          <p:cNvSpPr/>
          <p:nvPr/>
        </p:nvSpPr>
        <p:spPr>
          <a:xfrm>
            <a:off x="4306493" y="2356362"/>
            <a:ext cx="4104203" cy="4040919"/>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w="76200">
                <a:solidFill>
                  <a:prstClr val="black"/>
                </a:solidFill>
              </a:ln>
              <a:solidFill>
                <a:prstClr val="white"/>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id="{483107DD-EC2B-4DC6-BB7C-DE1A564403C7}"/>
              </a:ext>
            </a:extLst>
          </p:cNvPr>
          <p:cNvCxnSpPr>
            <a:cxnSpLocks/>
            <a:stCxn id="26" idx="1"/>
          </p:cNvCxnSpPr>
          <p:nvPr/>
        </p:nvCxnSpPr>
        <p:spPr>
          <a:xfrm flipH="1" flipV="1">
            <a:off x="4114800" y="2813184"/>
            <a:ext cx="2175678" cy="167326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4D302F5D-4DDD-4F80-B6B7-BF62AB0398C6}"/>
              </a:ext>
            </a:extLst>
          </p:cNvPr>
          <p:cNvSpPr/>
          <p:nvPr/>
        </p:nvSpPr>
        <p:spPr>
          <a:xfrm>
            <a:off x="6263696" y="4459671"/>
            <a:ext cx="182880" cy="182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9">
            <a:extLst>
              <a:ext uri="{FF2B5EF4-FFF2-40B4-BE49-F238E27FC236}">
                <a16:creationId xmlns:a16="http://schemas.microsoft.com/office/drawing/2014/main" id="{FB257FF1-1428-44D7-8FF8-5F2337E7356F}"/>
              </a:ext>
            </a:extLst>
          </p:cNvPr>
          <p:cNvSpPr>
            <a:spLocks noChangeArrowheads="1"/>
          </p:cNvSpPr>
          <p:nvPr/>
        </p:nvSpPr>
        <p:spPr bwMode="auto">
          <a:xfrm>
            <a:off x="4226705" y="5397213"/>
            <a:ext cx="4182956" cy="101566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Electronic Bearing Line (EBL)</a:t>
            </a: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 used to measure the </a:t>
            </a:r>
            <a:r>
              <a:rPr kumimoji="0" lang="en-US" sz="20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True</a:t>
            </a: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bearing or movement of a detected object. </a:t>
            </a:r>
          </a:p>
        </p:txBody>
      </p:sp>
      <p:sp>
        <p:nvSpPr>
          <p:cNvPr id="5" name="TextBox 4">
            <a:extLst>
              <a:ext uri="{FF2B5EF4-FFF2-40B4-BE49-F238E27FC236}">
                <a16:creationId xmlns:a16="http://schemas.microsoft.com/office/drawing/2014/main" id="{793DA6C0-F873-4FCA-A2C2-BD23B7F577F0}"/>
              </a:ext>
            </a:extLst>
          </p:cNvPr>
          <p:cNvSpPr txBox="1"/>
          <p:nvPr/>
        </p:nvSpPr>
        <p:spPr>
          <a:xfrm>
            <a:off x="3767887" y="4355708"/>
            <a:ext cx="492374" cy="307777"/>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Arial" charset="0"/>
                <a:ea typeface="+mn-ea"/>
                <a:cs typeface="+mn-cs"/>
              </a:rPr>
              <a:t>270</a:t>
            </a:r>
          </a:p>
        </p:txBody>
      </p:sp>
      <p:sp>
        <p:nvSpPr>
          <p:cNvPr id="28" name="TextBox 27">
            <a:extLst>
              <a:ext uri="{FF2B5EF4-FFF2-40B4-BE49-F238E27FC236}">
                <a16:creationId xmlns:a16="http://schemas.microsoft.com/office/drawing/2014/main" id="{93854711-E62D-4A0B-B7E1-B9CA716441B0}"/>
              </a:ext>
            </a:extLst>
          </p:cNvPr>
          <p:cNvSpPr txBox="1"/>
          <p:nvPr/>
        </p:nvSpPr>
        <p:spPr>
          <a:xfrm>
            <a:off x="8445441" y="4334774"/>
            <a:ext cx="492374" cy="307777"/>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Arial" charset="0"/>
                <a:ea typeface="+mn-ea"/>
                <a:cs typeface="+mn-cs"/>
              </a:rPr>
              <a:t>090</a:t>
            </a:r>
          </a:p>
        </p:txBody>
      </p:sp>
      <p:sp>
        <p:nvSpPr>
          <p:cNvPr id="29" name="TextBox 28">
            <a:extLst>
              <a:ext uri="{FF2B5EF4-FFF2-40B4-BE49-F238E27FC236}">
                <a16:creationId xmlns:a16="http://schemas.microsoft.com/office/drawing/2014/main" id="{17B0A69E-641F-41A8-A03D-987394CE2D36}"/>
              </a:ext>
            </a:extLst>
          </p:cNvPr>
          <p:cNvSpPr txBox="1"/>
          <p:nvPr/>
        </p:nvSpPr>
        <p:spPr>
          <a:xfrm>
            <a:off x="6071996" y="2079079"/>
            <a:ext cx="492374" cy="307777"/>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Arial" charset="0"/>
                <a:ea typeface="+mn-ea"/>
                <a:cs typeface="+mn-cs"/>
              </a:rPr>
              <a:t>000</a:t>
            </a:r>
          </a:p>
        </p:txBody>
      </p:sp>
      <p:cxnSp>
        <p:nvCxnSpPr>
          <p:cNvPr id="40" name="Straight Connector 39">
            <a:extLst>
              <a:ext uri="{FF2B5EF4-FFF2-40B4-BE49-F238E27FC236}">
                <a16:creationId xmlns:a16="http://schemas.microsoft.com/office/drawing/2014/main" id="{B82B7FA6-A7FC-4A6F-9FD6-DAE3856CB7AA}"/>
              </a:ext>
            </a:extLst>
          </p:cNvPr>
          <p:cNvCxnSpPr>
            <a:cxnSpLocks/>
            <a:stCxn id="26" idx="0"/>
          </p:cNvCxnSpPr>
          <p:nvPr/>
        </p:nvCxnSpPr>
        <p:spPr>
          <a:xfrm flipH="1" flipV="1">
            <a:off x="4601685" y="2441376"/>
            <a:ext cx="1753451" cy="2018295"/>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5786D1-EBA7-4C3C-A933-3C8FCD1256A5}"/>
              </a:ext>
            </a:extLst>
          </p:cNvPr>
          <p:cNvCxnSpPr>
            <a:cxnSpLocks/>
            <a:stCxn id="26" idx="0"/>
          </p:cNvCxnSpPr>
          <p:nvPr/>
        </p:nvCxnSpPr>
        <p:spPr>
          <a:xfrm flipH="1" flipV="1">
            <a:off x="5202639" y="2202462"/>
            <a:ext cx="1152497" cy="225720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47" name="Freeform 9">
            <a:extLst>
              <a:ext uri="{FF2B5EF4-FFF2-40B4-BE49-F238E27FC236}">
                <a16:creationId xmlns:a16="http://schemas.microsoft.com/office/drawing/2014/main" id="{6DB06619-6DF1-4892-A4F8-CA58BB8B8138}"/>
              </a:ext>
            </a:extLst>
          </p:cNvPr>
          <p:cNvSpPr/>
          <p:nvPr/>
        </p:nvSpPr>
        <p:spPr bwMode="auto">
          <a:xfrm>
            <a:off x="7293278" y="3256555"/>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cxnSp>
        <p:nvCxnSpPr>
          <p:cNvPr id="48" name="Straight Connector 47">
            <a:extLst>
              <a:ext uri="{FF2B5EF4-FFF2-40B4-BE49-F238E27FC236}">
                <a16:creationId xmlns:a16="http://schemas.microsoft.com/office/drawing/2014/main" id="{990B44A6-5B31-4464-A732-AA92F6820CB5}"/>
              </a:ext>
            </a:extLst>
          </p:cNvPr>
          <p:cNvCxnSpPr>
            <a:cxnSpLocks/>
          </p:cNvCxnSpPr>
          <p:nvPr/>
        </p:nvCxnSpPr>
        <p:spPr>
          <a:xfrm flipH="1" flipV="1">
            <a:off x="5800429" y="2133599"/>
            <a:ext cx="562651" cy="2375997"/>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395403D-BD93-4209-886D-0319210AEAEE}"/>
              </a:ext>
            </a:extLst>
          </p:cNvPr>
          <p:cNvCxnSpPr>
            <a:cxnSpLocks/>
            <a:endCxn id="29" idx="0"/>
          </p:cNvCxnSpPr>
          <p:nvPr/>
        </p:nvCxnSpPr>
        <p:spPr>
          <a:xfrm flipH="1" flipV="1">
            <a:off x="6318183" y="2079079"/>
            <a:ext cx="18528" cy="2435426"/>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551D2F-A3B5-4675-955F-3ABCE3E03F00}"/>
              </a:ext>
            </a:extLst>
          </p:cNvPr>
          <p:cNvCxnSpPr>
            <a:cxnSpLocks/>
            <a:stCxn id="26" idx="4"/>
          </p:cNvCxnSpPr>
          <p:nvPr/>
        </p:nvCxnSpPr>
        <p:spPr>
          <a:xfrm flipV="1">
            <a:off x="6355136" y="2209757"/>
            <a:ext cx="554707" cy="2432794"/>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5289DDA-4055-479E-A2FD-A3D204730AD2}"/>
              </a:ext>
            </a:extLst>
          </p:cNvPr>
          <p:cNvCxnSpPr>
            <a:cxnSpLocks/>
            <a:stCxn id="26" idx="7"/>
          </p:cNvCxnSpPr>
          <p:nvPr/>
        </p:nvCxnSpPr>
        <p:spPr>
          <a:xfrm flipV="1">
            <a:off x="6419794" y="2256065"/>
            <a:ext cx="1009074" cy="223038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AC8DE65-A3B8-4D48-9724-82543BDD2158}"/>
              </a:ext>
            </a:extLst>
          </p:cNvPr>
          <p:cNvCxnSpPr>
            <a:cxnSpLocks/>
          </p:cNvCxnSpPr>
          <p:nvPr/>
        </p:nvCxnSpPr>
        <p:spPr>
          <a:xfrm flipV="1">
            <a:off x="6474152" y="2587091"/>
            <a:ext cx="1393377" cy="193886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66" name="Rectangle 29">
            <a:extLst>
              <a:ext uri="{FF2B5EF4-FFF2-40B4-BE49-F238E27FC236}">
                <a16:creationId xmlns:a16="http://schemas.microsoft.com/office/drawing/2014/main" id="{E690D322-6353-4E05-9F1A-310DEA1BD1F9}"/>
              </a:ext>
            </a:extLst>
          </p:cNvPr>
          <p:cNvSpPr>
            <a:spLocks noChangeArrowheads="1"/>
          </p:cNvSpPr>
          <p:nvPr/>
        </p:nvSpPr>
        <p:spPr bwMode="auto">
          <a:xfrm>
            <a:off x="3606017" y="2858416"/>
            <a:ext cx="2965894" cy="707886"/>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Contact Bears 045 True from us.</a:t>
            </a:r>
          </a:p>
        </p:txBody>
      </p:sp>
      <p:sp>
        <p:nvSpPr>
          <p:cNvPr id="67" name="TextBox 66">
            <a:extLst>
              <a:ext uri="{FF2B5EF4-FFF2-40B4-BE49-F238E27FC236}">
                <a16:creationId xmlns:a16="http://schemas.microsoft.com/office/drawing/2014/main" id="{AC72B14C-C587-4608-A022-AFD48DC56415}"/>
              </a:ext>
            </a:extLst>
          </p:cNvPr>
          <p:cNvSpPr txBox="1"/>
          <p:nvPr/>
        </p:nvSpPr>
        <p:spPr>
          <a:xfrm>
            <a:off x="7756659" y="2516196"/>
            <a:ext cx="492374" cy="307777"/>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Arial" charset="0"/>
                <a:ea typeface="+mn-ea"/>
                <a:cs typeface="+mn-cs"/>
              </a:rPr>
              <a:t>045</a:t>
            </a:r>
          </a:p>
        </p:txBody>
      </p:sp>
      <p:sp>
        <p:nvSpPr>
          <p:cNvPr id="69" name="Freeform 9">
            <a:extLst>
              <a:ext uri="{FF2B5EF4-FFF2-40B4-BE49-F238E27FC236}">
                <a16:creationId xmlns:a16="http://schemas.microsoft.com/office/drawing/2014/main" id="{3658A22E-C0F7-40DA-ABA6-45931562BC40}"/>
              </a:ext>
            </a:extLst>
          </p:cNvPr>
          <p:cNvSpPr/>
          <p:nvPr/>
        </p:nvSpPr>
        <p:spPr bwMode="auto">
          <a:xfrm>
            <a:off x="7287636" y="3321596"/>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73" name="Freeform 9">
            <a:extLst>
              <a:ext uri="{FF2B5EF4-FFF2-40B4-BE49-F238E27FC236}">
                <a16:creationId xmlns:a16="http://schemas.microsoft.com/office/drawing/2014/main" id="{99E9AF76-AB33-466C-AC12-E143DA98703E}"/>
              </a:ext>
            </a:extLst>
          </p:cNvPr>
          <p:cNvSpPr/>
          <p:nvPr/>
        </p:nvSpPr>
        <p:spPr bwMode="auto">
          <a:xfrm>
            <a:off x="7286583" y="3391152"/>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74" name="Freeform 9">
            <a:extLst>
              <a:ext uri="{FF2B5EF4-FFF2-40B4-BE49-F238E27FC236}">
                <a16:creationId xmlns:a16="http://schemas.microsoft.com/office/drawing/2014/main" id="{F49517CE-75B7-49C9-BDD0-0081FFDB7E6B}"/>
              </a:ext>
            </a:extLst>
          </p:cNvPr>
          <p:cNvSpPr/>
          <p:nvPr/>
        </p:nvSpPr>
        <p:spPr bwMode="auto">
          <a:xfrm>
            <a:off x="7286583" y="3447046"/>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75" name="Freeform 9">
            <a:extLst>
              <a:ext uri="{FF2B5EF4-FFF2-40B4-BE49-F238E27FC236}">
                <a16:creationId xmlns:a16="http://schemas.microsoft.com/office/drawing/2014/main" id="{8A08B83D-4D0B-4BBF-9A7A-69E2E63AB773}"/>
              </a:ext>
            </a:extLst>
          </p:cNvPr>
          <p:cNvSpPr/>
          <p:nvPr/>
        </p:nvSpPr>
        <p:spPr bwMode="auto">
          <a:xfrm>
            <a:off x="7286583" y="3516991"/>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76" name="Freeform 9">
            <a:extLst>
              <a:ext uri="{FF2B5EF4-FFF2-40B4-BE49-F238E27FC236}">
                <a16:creationId xmlns:a16="http://schemas.microsoft.com/office/drawing/2014/main" id="{E1379017-DC87-4281-AF5E-01B076AFDD59}"/>
              </a:ext>
            </a:extLst>
          </p:cNvPr>
          <p:cNvSpPr/>
          <p:nvPr/>
        </p:nvSpPr>
        <p:spPr bwMode="auto">
          <a:xfrm>
            <a:off x="7286583" y="3581757"/>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77" name="Freeform 9">
            <a:extLst>
              <a:ext uri="{FF2B5EF4-FFF2-40B4-BE49-F238E27FC236}">
                <a16:creationId xmlns:a16="http://schemas.microsoft.com/office/drawing/2014/main" id="{0CF9412C-E6E8-4B66-8B36-AE89648E7181}"/>
              </a:ext>
            </a:extLst>
          </p:cNvPr>
          <p:cNvSpPr/>
          <p:nvPr/>
        </p:nvSpPr>
        <p:spPr bwMode="auto">
          <a:xfrm>
            <a:off x="7303955" y="3642441"/>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78" name="Rectangle 29">
            <a:extLst>
              <a:ext uri="{FF2B5EF4-FFF2-40B4-BE49-F238E27FC236}">
                <a16:creationId xmlns:a16="http://schemas.microsoft.com/office/drawing/2014/main" id="{CDD0601C-DED1-4153-9C63-0618340797AE}"/>
              </a:ext>
            </a:extLst>
          </p:cNvPr>
          <p:cNvSpPr>
            <a:spLocks noChangeArrowheads="1"/>
          </p:cNvSpPr>
          <p:nvPr/>
        </p:nvSpPr>
        <p:spPr bwMode="auto">
          <a:xfrm>
            <a:off x="3612743" y="1468976"/>
            <a:ext cx="2965894" cy="132343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The Trail or track history grows over time; normally 6 mins to enable math calculation</a:t>
            </a:r>
          </a:p>
        </p:txBody>
      </p:sp>
      <p:cxnSp>
        <p:nvCxnSpPr>
          <p:cNvPr id="84" name="Straight Arrow Connector 83">
            <a:extLst>
              <a:ext uri="{FF2B5EF4-FFF2-40B4-BE49-F238E27FC236}">
                <a16:creationId xmlns:a16="http://schemas.microsoft.com/office/drawing/2014/main" id="{EF09C3CC-9D7C-4C61-81A3-B43671CC152B}"/>
              </a:ext>
            </a:extLst>
          </p:cNvPr>
          <p:cNvCxnSpPr>
            <a:cxnSpLocks/>
          </p:cNvCxnSpPr>
          <p:nvPr/>
        </p:nvCxnSpPr>
        <p:spPr>
          <a:xfrm>
            <a:off x="7486574" y="3211322"/>
            <a:ext cx="57226" cy="165811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7" name="Rectangle 29">
            <a:extLst>
              <a:ext uri="{FF2B5EF4-FFF2-40B4-BE49-F238E27FC236}">
                <a16:creationId xmlns:a16="http://schemas.microsoft.com/office/drawing/2014/main" id="{7A434D8B-9B4C-4715-AEFA-C720BDD91FC3}"/>
              </a:ext>
            </a:extLst>
          </p:cNvPr>
          <p:cNvSpPr>
            <a:spLocks noChangeArrowheads="1"/>
          </p:cNvSpPr>
          <p:nvPr/>
        </p:nvSpPr>
        <p:spPr bwMode="auto">
          <a:xfrm>
            <a:off x="3632799" y="2881193"/>
            <a:ext cx="2965894" cy="101566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The Trail indicates direction of relative movement. </a:t>
            </a:r>
          </a:p>
        </p:txBody>
      </p:sp>
      <p:cxnSp>
        <p:nvCxnSpPr>
          <p:cNvPr id="89" name="Straight Connector 88">
            <a:extLst>
              <a:ext uri="{FF2B5EF4-FFF2-40B4-BE49-F238E27FC236}">
                <a16:creationId xmlns:a16="http://schemas.microsoft.com/office/drawing/2014/main" id="{2399A358-BFB7-47A3-AD6E-C32618544ABA}"/>
              </a:ext>
            </a:extLst>
          </p:cNvPr>
          <p:cNvCxnSpPr>
            <a:cxnSpLocks/>
            <a:stCxn id="26" idx="6"/>
          </p:cNvCxnSpPr>
          <p:nvPr/>
        </p:nvCxnSpPr>
        <p:spPr>
          <a:xfrm flipV="1">
            <a:off x="6446576" y="3033702"/>
            <a:ext cx="1825572" cy="151740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3F93479F-BA86-4054-A9AF-68CBFFF6C6DC}"/>
              </a:ext>
            </a:extLst>
          </p:cNvPr>
          <p:cNvSpPr txBox="1"/>
          <p:nvPr/>
        </p:nvSpPr>
        <p:spPr>
          <a:xfrm>
            <a:off x="8186561" y="3043812"/>
            <a:ext cx="492374" cy="307777"/>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Arial" charset="0"/>
                <a:ea typeface="+mn-ea"/>
                <a:cs typeface="+mn-cs"/>
              </a:rPr>
              <a:t>060</a:t>
            </a:r>
          </a:p>
        </p:txBody>
      </p:sp>
      <p:sp>
        <p:nvSpPr>
          <p:cNvPr id="94" name="Rectangle 29">
            <a:extLst>
              <a:ext uri="{FF2B5EF4-FFF2-40B4-BE49-F238E27FC236}">
                <a16:creationId xmlns:a16="http://schemas.microsoft.com/office/drawing/2014/main" id="{D4CCDF32-DCC3-4933-A9AA-B7D3BF058CE7}"/>
              </a:ext>
            </a:extLst>
          </p:cNvPr>
          <p:cNvSpPr>
            <a:spLocks noChangeArrowheads="1"/>
          </p:cNvSpPr>
          <p:nvPr/>
        </p:nvSpPr>
        <p:spPr bwMode="auto">
          <a:xfrm>
            <a:off x="3612743" y="1970713"/>
            <a:ext cx="2965894" cy="1938992"/>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The </a:t>
            </a:r>
            <a:r>
              <a:rPr kumimoji="0" lang="en-US" sz="20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EBL </a:t>
            </a: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can be off-set and moved around the screen so that the direction of relative motion can be measured. </a:t>
            </a:r>
            <a:endParaRPr kumimoji="0" lang="en-US" sz="2000" b="1"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cxnSp>
        <p:nvCxnSpPr>
          <p:cNvPr id="96" name="Straight Connector 95">
            <a:extLst>
              <a:ext uri="{FF2B5EF4-FFF2-40B4-BE49-F238E27FC236}">
                <a16:creationId xmlns:a16="http://schemas.microsoft.com/office/drawing/2014/main" id="{CB06AB15-821E-469B-B024-C9758B1843C6}"/>
              </a:ext>
            </a:extLst>
          </p:cNvPr>
          <p:cNvCxnSpPr>
            <a:cxnSpLocks/>
          </p:cNvCxnSpPr>
          <p:nvPr/>
        </p:nvCxnSpPr>
        <p:spPr>
          <a:xfrm flipH="1" flipV="1">
            <a:off x="7386865" y="3211322"/>
            <a:ext cx="82889" cy="19806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CAB242B-63AF-4F3D-AAC1-C27F3F5CB32E}"/>
              </a:ext>
            </a:extLst>
          </p:cNvPr>
          <p:cNvSpPr/>
          <p:nvPr/>
        </p:nvSpPr>
        <p:spPr>
          <a:xfrm>
            <a:off x="7292646" y="3160779"/>
            <a:ext cx="148274" cy="1127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a:noFill/>
              </a:ln>
              <a:solidFill>
                <a:prstClr val="white"/>
              </a:solidFill>
              <a:effectLst/>
              <a:uLnTx/>
              <a:uFillTx/>
              <a:latin typeface="Calibri"/>
              <a:ea typeface="+mn-ea"/>
              <a:cs typeface="+mn-cs"/>
            </a:endParaRPr>
          </a:p>
        </p:txBody>
      </p:sp>
      <p:sp>
        <p:nvSpPr>
          <p:cNvPr id="103" name="TextBox 102">
            <a:extLst>
              <a:ext uri="{FF2B5EF4-FFF2-40B4-BE49-F238E27FC236}">
                <a16:creationId xmlns:a16="http://schemas.microsoft.com/office/drawing/2014/main" id="{113DC961-95B3-4493-8BE1-E45AB448CD9B}"/>
              </a:ext>
            </a:extLst>
          </p:cNvPr>
          <p:cNvSpPr txBox="1"/>
          <p:nvPr/>
        </p:nvSpPr>
        <p:spPr>
          <a:xfrm>
            <a:off x="7335157" y="3907513"/>
            <a:ext cx="1118797" cy="52322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Arial" charset="0"/>
                <a:ea typeface="+mn-ea"/>
                <a:cs typeface="+mn-cs"/>
              </a:rPr>
              <a:t>Off-set EBL 176</a:t>
            </a:r>
          </a:p>
        </p:txBody>
      </p:sp>
      <p:sp>
        <p:nvSpPr>
          <p:cNvPr id="88" name="Rectangle 29">
            <a:extLst>
              <a:ext uri="{FF2B5EF4-FFF2-40B4-BE49-F238E27FC236}">
                <a16:creationId xmlns:a16="http://schemas.microsoft.com/office/drawing/2014/main" id="{C2D82211-656A-44C5-9733-CE43FB23697E}"/>
              </a:ext>
            </a:extLst>
          </p:cNvPr>
          <p:cNvSpPr>
            <a:spLocks noChangeArrowheads="1"/>
          </p:cNvSpPr>
          <p:nvPr/>
        </p:nvSpPr>
        <p:spPr bwMode="auto">
          <a:xfrm>
            <a:off x="3639164" y="3951376"/>
            <a:ext cx="2965506" cy="132343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The contact’s bearing is now 060 True. Its bearing movement is right.</a:t>
            </a:r>
          </a:p>
        </p:txBody>
      </p:sp>
      <p:sp>
        <p:nvSpPr>
          <p:cNvPr id="95" name="Rectangle 29">
            <a:extLst>
              <a:ext uri="{FF2B5EF4-FFF2-40B4-BE49-F238E27FC236}">
                <a16:creationId xmlns:a16="http://schemas.microsoft.com/office/drawing/2014/main" id="{BC1A0722-6018-4F52-96B6-84E40AA3B420}"/>
              </a:ext>
            </a:extLst>
          </p:cNvPr>
          <p:cNvSpPr>
            <a:spLocks noChangeArrowheads="1"/>
          </p:cNvSpPr>
          <p:nvPr/>
        </p:nvSpPr>
        <p:spPr bwMode="auto">
          <a:xfrm>
            <a:off x="3629362" y="3945232"/>
            <a:ext cx="2965894" cy="1631216"/>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This information can assist with MOBOARDs to calculate the contact’s </a:t>
            </a:r>
            <a:r>
              <a:rPr kumimoji="0" lang="en-US" sz="20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True</a:t>
            </a: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20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Course</a:t>
            </a: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and even </a:t>
            </a:r>
            <a:r>
              <a:rPr kumimoji="0" lang="en-US" sz="20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Speed</a:t>
            </a:r>
            <a:r>
              <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a:t>
            </a:r>
            <a:endParaRPr kumimoji="0" lang="en-US" sz="2000" b="1"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05294738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0"/>
                            </p:stCondLst>
                            <p:childTnLst>
                              <p:par>
                                <p:cTn id="24" presetID="10" presetClass="exit" presetSubtype="0" fill="hold" nodeType="afterEffect">
                                  <p:stCondLst>
                                    <p:cond delay="0"/>
                                  </p:stCondLst>
                                  <p:childTnLst>
                                    <p:animEffect transition="out" filter="fade">
                                      <p:cBhvr>
                                        <p:cTn id="25" dur="500"/>
                                        <p:tgtEl>
                                          <p:spTgt spid="25"/>
                                        </p:tgtEl>
                                      </p:cBhvr>
                                    </p:animEffect>
                                    <p:set>
                                      <p:cBhvr>
                                        <p:cTn id="26" dur="1" fill="hold">
                                          <p:stCondLst>
                                            <p:cond delay="499"/>
                                          </p:stCondLst>
                                        </p:cTn>
                                        <p:tgtEl>
                                          <p:spTgt spid="25"/>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40"/>
                                        </p:tgtEl>
                                      </p:cBhvr>
                                    </p:animEffect>
                                    <p:set>
                                      <p:cBhvr>
                                        <p:cTn id="34" dur="1" fill="hold">
                                          <p:stCondLst>
                                            <p:cond delay="499"/>
                                          </p:stCondLst>
                                        </p:cTn>
                                        <p:tgtEl>
                                          <p:spTgt spid="40"/>
                                        </p:tgtEl>
                                        <p:attrNameLst>
                                          <p:attrName>style.visibility</p:attrName>
                                        </p:attrNameLst>
                                      </p:cBhvr>
                                      <p:to>
                                        <p:strVal val="hidden"/>
                                      </p:to>
                                    </p:se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par>
                          <p:cTn id="39" fill="hold">
                            <p:stCondLst>
                              <p:cond delay="2000"/>
                            </p:stCondLst>
                            <p:childTnLst>
                              <p:par>
                                <p:cTn id="40" presetID="10" presetClass="exit" presetSubtype="0" fill="hold" nodeType="afterEffect">
                                  <p:stCondLst>
                                    <p:cond delay="0"/>
                                  </p:stCondLst>
                                  <p:childTnLst>
                                    <p:animEffect transition="out" filter="fade">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par>
                          <p:cTn id="47" fill="hold">
                            <p:stCondLst>
                              <p:cond delay="3000"/>
                            </p:stCondLst>
                            <p:childTnLst>
                              <p:par>
                                <p:cTn id="48" presetID="10" presetClass="exit" presetSubtype="0" fill="hold" nodeType="afterEffect">
                                  <p:stCondLst>
                                    <p:cond delay="0"/>
                                  </p:stCondLst>
                                  <p:childTnLst>
                                    <p:animEffect transition="out" filter="fade">
                                      <p:cBhvr>
                                        <p:cTn id="49" dur="500"/>
                                        <p:tgtEl>
                                          <p:spTgt spid="48"/>
                                        </p:tgtEl>
                                      </p:cBhvr>
                                    </p:animEffect>
                                    <p:set>
                                      <p:cBhvr>
                                        <p:cTn id="50" dur="1" fill="hold">
                                          <p:stCondLst>
                                            <p:cond delay="499"/>
                                          </p:stCondLst>
                                        </p:cTn>
                                        <p:tgtEl>
                                          <p:spTgt spid="48"/>
                                        </p:tgtEl>
                                        <p:attrNameLst>
                                          <p:attrName>style.visibility</p:attrName>
                                        </p:attrNameLst>
                                      </p:cBhvr>
                                      <p:to>
                                        <p:strVal val="hidden"/>
                                      </p:to>
                                    </p:set>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4000"/>
                            </p:stCondLst>
                            <p:childTnLst>
                              <p:par>
                                <p:cTn id="56" presetID="10" presetClass="exit" presetSubtype="0" fill="hold" nodeType="afterEffect">
                                  <p:stCondLst>
                                    <p:cond delay="0"/>
                                  </p:stCondLst>
                                  <p:childTnLst>
                                    <p:animEffect transition="out" filter="fade">
                                      <p:cBhvr>
                                        <p:cTn id="57" dur="500"/>
                                        <p:tgtEl>
                                          <p:spTgt spid="50"/>
                                        </p:tgtEl>
                                      </p:cBhvr>
                                    </p:animEffect>
                                    <p:set>
                                      <p:cBhvr>
                                        <p:cTn id="58" dur="1" fill="hold">
                                          <p:stCondLst>
                                            <p:cond delay="499"/>
                                          </p:stCondLst>
                                        </p:cTn>
                                        <p:tgtEl>
                                          <p:spTgt spid="50"/>
                                        </p:tgtEl>
                                        <p:attrNameLst>
                                          <p:attrName>style.visibility</p:attrName>
                                        </p:attrNameLst>
                                      </p:cBhvr>
                                      <p:to>
                                        <p:strVal val="hidden"/>
                                      </p:to>
                                    </p:set>
                                  </p:childTnLst>
                                </p:cTn>
                              </p:par>
                            </p:childTnLst>
                          </p:cTn>
                        </p:par>
                        <p:par>
                          <p:cTn id="59" fill="hold">
                            <p:stCondLst>
                              <p:cond delay="4500"/>
                            </p:stCondLst>
                            <p:childTnLst>
                              <p:par>
                                <p:cTn id="60" presetID="10" presetClass="entr" presetSubtype="0" fill="hold" nodeType="after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childTnLst>
                          </p:cTn>
                        </p:par>
                        <p:par>
                          <p:cTn id="63" fill="hold">
                            <p:stCondLst>
                              <p:cond delay="5000"/>
                            </p:stCondLst>
                            <p:childTnLst>
                              <p:par>
                                <p:cTn id="64" presetID="10" presetClass="exit" presetSubtype="0" fill="hold" nodeType="afterEffect">
                                  <p:stCondLst>
                                    <p:cond delay="0"/>
                                  </p:stCondLst>
                                  <p:childTnLst>
                                    <p:animEffect transition="out" filter="fade">
                                      <p:cBhvr>
                                        <p:cTn id="65" dur="500"/>
                                        <p:tgtEl>
                                          <p:spTgt spid="53"/>
                                        </p:tgtEl>
                                      </p:cBhvr>
                                    </p:animEffect>
                                    <p:set>
                                      <p:cBhvr>
                                        <p:cTn id="66" dur="1" fill="hold">
                                          <p:stCondLst>
                                            <p:cond delay="499"/>
                                          </p:stCondLst>
                                        </p:cTn>
                                        <p:tgtEl>
                                          <p:spTgt spid="53"/>
                                        </p:tgtEl>
                                        <p:attrNameLst>
                                          <p:attrName>style.visibility</p:attrName>
                                        </p:attrNameLst>
                                      </p:cBhvr>
                                      <p:to>
                                        <p:strVal val="hidden"/>
                                      </p:to>
                                    </p:set>
                                  </p:childTnLst>
                                </p:cTn>
                              </p:par>
                            </p:childTnLst>
                          </p:cTn>
                        </p:par>
                        <p:par>
                          <p:cTn id="67" fill="hold">
                            <p:stCondLst>
                              <p:cond delay="5500"/>
                            </p:stCondLst>
                            <p:childTnLst>
                              <p:par>
                                <p:cTn id="68" presetID="10" presetClass="entr" presetSubtype="0"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childTnLst>
                          </p:cTn>
                        </p:par>
                        <p:par>
                          <p:cTn id="71" fill="hold">
                            <p:stCondLst>
                              <p:cond delay="6000"/>
                            </p:stCondLst>
                            <p:childTnLst>
                              <p:par>
                                <p:cTn id="72" presetID="10" presetClass="exit" presetSubtype="0" fill="hold" nodeType="afterEffect">
                                  <p:stCondLst>
                                    <p:cond delay="0"/>
                                  </p:stCondLst>
                                  <p:childTnLst>
                                    <p:animEffect transition="out" filter="fade">
                                      <p:cBhvr>
                                        <p:cTn id="73" dur="500"/>
                                        <p:tgtEl>
                                          <p:spTgt spid="57"/>
                                        </p:tgtEl>
                                      </p:cBhvr>
                                    </p:animEffect>
                                    <p:set>
                                      <p:cBhvr>
                                        <p:cTn id="74" dur="1" fill="hold">
                                          <p:stCondLst>
                                            <p:cond delay="499"/>
                                          </p:stCondLst>
                                        </p:cTn>
                                        <p:tgtEl>
                                          <p:spTgt spid="57"/>
                                        </p:tgtEl>
                                        <p:attrNameLst>
                                          <p:attrName>style.visibility</p:attrName>
                                        </p:attrNameLst>
                                      </p:cBhvr>
                                      <p:to>
                                        <p:strVal val="hidden"/>
                                      </p:to>
                                    </p:set>
                                  </p:childTnLst>
                                </p:cTn>
                              </p:par>
                            </p:childTnLst>
                          </p:cTn>
                        </p:par>
                        <p:par>
                          <p:cTn id="75" fill="hold">
                            <p:stCondLst>
                              <p:cond delay="6500"/>
                            </p:stCondLst>
                            <p:childTnLst>
                              <p:par>
                                <p:cTn id="76" presetID="10" presetClass="entr" presetSubtype="0" fill="hold" nodeType="after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childTnLst>
                          </p:cTn>
                        </p:par>
                        <p:par>
                          <p:cTn id="79" fill="hold">
                            <p:stCondLst>
                              <p:cond delay="7000"/>
                            </p:stCondLst>
                            <p:childTnLst>
                              <p:par>
                                <p:cTn id="80" presetID="1" presetClass="entr" presetSubtype="0" fill="hold" grpId="0" nodeType="afterEffect">
                                  <p:stCondLst>
                                    <p:cond delay="0"/>
                                  </p:stCondLst>
                                  <p:childTnLst>
                                    <p:set>
                                      <p:cBhvr>
                                        <p:cTn id="81" dur="1" fill="hold">
                                          <p:stCondLst>
                                            <p:cond delay="0"/>
                                          </p:stCondLst>
                                        </p:cTn>
                                        <p:tgtEl>
                                          <p:spTgt spid="6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childTnLst>
                                </p:cTn>
                              </p:par>
                              <p:par>
                                <p:cTn id="86" presetID="1" presetClass="exit" presetSubtype="0" fill="hold" grpId="1" nodeType="withEffect">
                                  <p:stCondLst>
                                    <p:cond delay="0"/>
                                  </p:stCondLst>
                                  <p:childTnLst>
                                    <p:set>
                                      <p:cBhvr>
                                        <p:cTn id="87" dur="1" fill="hold">
                                          <p:stCondLst>
                                            <p:cond delay="0"/>
                                          </p:stCondLst>
                                        </p:cTn>
                                        <p:tgtEl>
                                          <p:spTgt spid="66"/>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69"/>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0" nodeType="afterEffect">
                                  <p:stCondLst>
                                    <p:cond delay="50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500"/>
                            </p:stCondLst>
                            <p:childTnLst>
                              <p:par>
                                <p:cTn id="96" presetID="1" presetClass="entr" presetSubtype="0" fill="hold" grpId="0" nodeType="afterEffect">
                                  <p:stCondLst>
                                    <p:cond delay="50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1000"/>
                            </p:stCondLst>
                            <p:childTnLst>
                              <p:par>
                                <p:cTn id="99" presetID="1" presetClass="entr" presetSubtype="0" fill="hold" grpId="0" nodeType="afterEffect">
                                  <p:stCondLst>
                                    <p:cond delay="500"/>
                                  </p:stCondLst>
                                  <p:childTnLst>
                                    <p:set>
                                      <p:cBhvr>
                                        <p:cTn id="100" dur="1" fill="hold">
                                          <p:stCondLst>
                                            <p:cond delay="0"/>
                                          </p:stCondLst>
                                        </p:cTn>
                                        <p:tgtEl>
                                          <p:spTgt spid="75"/>
                                        </p:tgtEl>
                                        <p:attrNameLst>
                                          <p:attrName>style.visibility</p:attrName>
                                        </p:attrNameLst>
                                      </p:cBhvr>
                                      <p:to>
                                        <p:strVal val="visible"/>
                                      </p:to>
                                    </p:set>
                                  </p:childTnLst>
                                </p:cTn>
                              </p:par>
                            </p:childTnLst>
                          </p:cTn>
                        </p:par>
                        <p:par>
                          <p:cTn id="101" fill="hold">
                            <p:stCondLst>
                              <p:cond delay="1500"/>
                            </p:stCondLst>
                            <p:childTnLst>
                              <p:par>
                                <p:cTn id="102" presetID="1" presetClass="entr" presetSubtype="0" fill="hold" grpId="0" nodeType="afterEffect">
                                  <p:stCondLst>
                                    <p:cond delay="500"/>
                                  </p:stCondLst>
                                  <p:childTnLst>
                                    <p:set>
                                      <p:cBhvr>
                                        <p:cTn id="103" dur="1" fill="hold">
                                          <p:stCondLst>
                                            <p:cond delay="0"/>
                                          </p:stCondLst>
                                        </p:cTn>
                                        <p:tgtEl>
                                          <p:spTgt spid="76"/>
                                        </p:tgtEl>
                                        <p:attrNameLst>
                                          <p:attrName>style.visibility</p:attrName>
                                        </p:attrNameLst>
                                      </p:cBhvr>
                                      <p:to>
                                        <p:strVal val="visible"/>
                                      </p:to>
                                    </p:set>
                                  </p:childTnLst>
                                </p:cTn>
                              </p:par>
                            </p:childTnLst>
                          </p:cTn>
                        </p:par>
                        <p:par>
                          <p:cTn id="104" fill="hold">
                            <p:stCondLst>
                              <p:cond delay="2000"/>
                            </p:stCondLst>
                            <p:childTnLst>
                              <p:par>
                                <p:cTn id="105" presetID="1" presetClass="entr" presetSubtype="0" fill="hold" grpId="0" nodeType="afterEffect">
                                  <p:stCondLst>
                                    <p:cond delay="500"/>
                                  </p:stCondLst>
                                  <p:childTnLst>
                                    <p:set>
                                      <p:cBhvr>
                                        <p:cTn id="106" dur="1" fill="hold">
                                          <p:stCondLst>
                                            <p:cond delay="0"/>
                                          </p:stCondLst>
                                        </p:cTn>
                                        <p:tgtEl>
                                          <p:spTgt spid="7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2"/>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0" nodeType="afterEffect">
                                  <p:stCondLst>
                                    <p:cond delay="200"/>
                                  </p:stCondLst>
                                  <p:childTnLst>
                                    <p:set>
                                      <p:cBhvr>
                                        <p:cTn id="117" dur="1" fill="hold">
                                          <p:stCondLst>
                                            <p:cond delay="0"/>
                                          </p:stCondLst>
                                        </p:cTn>
                                        <p:tgtEl>
                                          <p:spTgt spid="87"/>
                                        </p:tgtEl>
                                        <p:attrNameLst>
                                          <p:attrName>style.visibility</p:attrName>
                                        </p:attrNameLst>
                                      </p:cBhvr>
                                      <p:to>
                                        <p:strVal val="visible"/>
                                      </p:to>
                                    </p:set>
                                  </p:childTnLst>
                                </p:cTn>
                              </p:par>
                            </p:childTnLst>
                          </p:cTn>
                        </p:par>
                        <p:par>
                          <p:cTn id="118" fill="hold">
                            <p:stCondLst>
                              <p:cond delay="200"/>
                            </p:stCondLst>
                            <p:childTnLst>
                              <p:par>
                                <p:cTn id="119" presetID="1" presetClass="entr" presetSubtype="0" fill="hold" grpId="0" nodeType="afterEffect">
                                  <p:stCondLst>
                                    <p:cond delay="500"/>
                                  </p:stCondLst>
                                  <p:childTnLst>
                                    <p:set>
                                      <p:cBhvr>
                                        <p:cTn id="120" dur="1" fill="hold">
                                          <p:stCondLst>
                                            <p:cond delay="0"/>
                                          </p:stCondLst>
                                        </p:cTn>
                                        <p:tgtEl>
                                          <p:spTgt spid="88"/>
                                        </p:tgtEl>
                                        <p:attrNameLst>
                                          <p:attrName>style.visibility</p:attrName>
                                        </p:attrNameLst>
                                      </p:cBhvr>
                                      <p:to>
                                        <p:strVal val="visible"/>
                                      </p:to>
                                    </p:set>
                                  </p:childTnLst>
                                </p:cTn>
                              </p:par>
                            </p:childTnLst>
                          </p:cTn>
                        </p:par>
                        <p:par>
                          <p:cTn id="121" fill="hold">
                            <p:stCondLst>
                              <p:cond delay="700"/>
                            </p:stCondLst>
                            <p:childTnLst>
                              <p:par>
                                <p:cTn id="122" presetID="10" presetClass="entr" presetSubtype="0" fill="hold" nodeType="after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fade">
                                      <p:cBhvr>
                                        <p:cTn id="124" dur="500"/>
                                        <p:tgtEl>
                                          <p:spTgt spid="89"/>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62"/>
                                        </p:tgtEl>
                                      </p:cBhvr>
                                    </p:animEffect>
                                    <p:set>
                                      <p:cBhvr>
                                        <p:cTn id="129" dur="1" fill="hold">
                                          <p:stCondLst>
                                            <p:cond delay="499"/>
                                          </p:stCondLst>
                                        </p:cTn>
                                        <p:tgtEl>
                                          <p:spTgt spid="62"/>
                                        </p:tgtEl>
                                        <p:attrNameLst>
                                          <p:attrName>style.visibility</p:attrName>
                                        </p:attrNameLst>
                                      </p:cBhvr>
                                      <p:to>
                                        <p:strVal val="hidden"/>
                                      </p:to>
                                    </p:set>
                                  </p:childTnLst>
                                </p:cTn>
                              </p:par>
                            </p:childTnLst>
                          </p:cTn>
                        </p:par>
                        <p:par>
                          <p:cTn id="130" fill="hold">
                            <p:stCondLst>
                              <p:cond delay="500"/>
                            </p:stCondLst>
                            <p:childTnLst>
                              <p:par>
                                <p:cTn id="131" presetID="1" presetClass="exit" presetSubtype="0" fill="hold" grpId="1" nodeType="afterEffect">
                                  <p:stCondLst>
                                    <p:cond delay="0"/>
                                  </p:stCondLst>
                                  <p:childTnLst>
                                    <p:set>
                                      <p:cBhvr>
                                        <p:cTn id="132" dur="1" fill="hold">
                                          <p:stCondLst>
                                            <p:cond delay="0"/>
                                          </p:stCondLst>
                                        </p:cTn>
                                        <p:tgtEl>
                                          <p:spTgt spid="87"/>
                                        </p:tgtEl>
                                        <p:attrNameLst>
                                          <p:attrName>style.visibility</p:attrName>
                                        </p:attrNameLst>
                                      </p:cBhvr>
                                      <p:to>
                                        <p:strVal val="hidden"/>
                                      </p:to>
                                    </p:set>
                                  </p:childTnLst>
                                </p:cTn>
                              </p:par>
                            </p:childTnLst>
                          </p:cTn>
                        </p:par>
                        <p:par>
                          <p:cTn id="133" fill="hold">
                            <p:stCondLst>
                              <p:cond delay="500"/>
                            </p:stCondLst>
                            <p:childTnLst>
                              <p:par>
                                <p:cTn id="134" presetID="1" presetClass="exit" presetSubtype="0" fill="hold" grpId="1" nodeType="afterEffect">
                                  <p:stCondLst>
                                    <p:cond delay="0"/>
                                  </p:stCondLst>
                                  <p:childTnLst>
                                    <p:set>
                                      <p:cBhvr>
                                        <p:cTn id="135" dur="1" fill="hold">
                                          <p:stCondLst>
                                            <p:cond delay="0"/>
                                          </p:stCondLst>
                                        </p:cTn>
                                        <p:tgtEl>
                                          <p:spTgt spid="78"/>
                                        </p:tgtEl>
                                        <p:attrNameLst>
                                          <p:attrName>style.visibility</p:attrName>
                                        </p:attrNameLst>
                                      </p:cBhvr>
                                      <p:to>
                                        <p:strVal val="hidden"/>
                                      </p:to>
                                    </p:set>
                                  </p:childTnLst>
                                </p:cTn>
                              </p:par>
                            </p:childTnLst>
                          </p:cTn>
                        </p:par>
                        <p:par>
                          <p:cTn id="136" fill="hold">
                            <p:stCondLst>
                              <p:cond delay="500"/>
                            </p:stCondLst>
                            <p:childTnLst>
                              <p:par>
                                <p:cTn id="137" presetID="1" presetClass="exit" presetSubtype="0" fill="hold" grpId="1" nodeType="afterEffect">
                                  <p:stCondLst>
                                    <p:cond delay="0"/>
                                  </p:stCondLst>
                                  <p:childTnLst>
                                    <p:set>
                                      <p:cBhvr>
                                        <p:cTn id="138" dur="1" fill="hold">
                                          <p:stCondLst>
                                            <p:cond delay="0"/>
                                          </p:stCondLst>
                                        </p:cTn>
                                        <p:tgtEl>
                                          <p:spTgt spid="88"/>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94"/>
                                        </p:tgtEl>
                                        <p:attrNameLst>
                                          <p:attrName>style.visibility</p:attrName>
                                        </p:attrNameLst>
                                      </p:cBhvr>
                                      <p:to>
                                        <p:strVal val="visible"/>
                                      </p:to>
                                    </p:set>
                                  </p:childTnLst>
                                </p:cTn>
                              </p:par>
                              <p:par>
                                <p:cTn id="143" presetID="1" presetClass="exit" presetSubtype="0" fill="hold" nodeType="withEffect">
                                  <p:stCondLst>
                                    <p:cond delay="0"/>
                                  </p:stCondLst>
                                  <p:childTnLst>
                                    <p:set>
                                      <p:cBhvr>
                                        <p:cTn id="144" dur="1" fill="hold">
                                          <p:stCondLst>
                                            <p:cond delay="0"/>
                                          </p:stCondLst>
                                        </p:cTn>
                                        <p:tgtEl>
                                          <p:spTgt spid="8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9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9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3" grpId="0"/>
      <p:bldP spid="27" grpId="0" animBg="1"/>
      <p:bldP spid="66" grpId="0" animBg="1"/>
      <p:bldP spid="66" grpId="1" animBg="1"/>
      <p:bldP spid="69" grpId="0" animBg="1"/>
      <p:bldP spid="73" grpId="0" animBg="1"/>
      <p:bldP spid="74" grpId="0" animBg="1"/>
      <p:bldP spid="75" grpId="0" animBg="1"/>
      <p:bldP spid="76" grpId="0" animBg="1"/>
      <p:bldP spid="77" grpId="0" animBg="1"/>
      <p:bldP spid="78" grpId="0" animBg="1"/>
      <p:bldP spid="78" grpId="1" animBg="1"/>
      <p:bldP spid="87" grpId="0" animBg="1"/>
      <p:bldP spid="87" grpId="1" animBg="1"/>
      <p:bldP spid="92" grpId="0"/>
      <p:bldP spid="94" grpId="0" animBg="1"/>
      <p:bldP spid="102" grpId="0" animBg="1"/>
      <p:bldP spid="103" grpId="0"/>
      <p:bldP spid="88" grpId="0" animBg="1"/>
      <p:bldP spid="88" grpId="1" animBg="1"/>
      <p:bldP spid="9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6" name="Rectangle 57365"/>
          <p:cNvSpPr/>
          <p:nvPr/>
        </p:nvSpPr>
        <p:spPr>
          <a:xfrm>
            <a:off x="-914400" y="-1295400"/>
            <a:ext cx="10668000" cy="88392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9" name="Oval 108"/>
          <p:cNvSpPr/>
          <p:nvPr/>
        </p:nvSpPr>
        <p:spPr>
          <a:xfrm>
            <a:off x="-457200" y="-1905000"/>
            <a:ext cx="10210800" cy="10972800"/>
          </a:xfrm>
          <a:prstGeom prst="ellipse">
            <a:avLst/>
          </a:prstGeom>
          <a:noFill/>
          <a:ln w="1270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1270000">
                <a:solidFill>
                  <a:srgbClr val="00B050"/>
                </a:solidFill>
              </a:ln>
              <a:solidFill>
                <a:srgbClr val="FFFFFF"/>
              </a:solidFill>
              <a:effectLst/>
              <a:uLnTx/>
              <a:uFillTx/>
              <a:latin typeface="Arial"/>
              <a:ea typeface="+mn-ea"/>
              <a:cs typeface="+mn-cs"/>
            </a:endParaRPr>
          </a:p>
        </p:txBody>
      </p:sp>
      <p:sp>
        <p:nvSpPr>
          <p:cNvPr id="57358" name="Oval 57357"/>
          <p:cNvSpPr/>
          <p:nvPr/>
        </p:nvSpPr>
        <p:spPr>
          <a:xfrm>
            <a:off x="98877" y="-1295400"/>
            <a:ext cx="9015489" cy="97536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76200">
                <a:solidFill>
                  <a:srgbClr val="000000"/>
                </a:solidFill>
              </a:ln>
              <a:solidFill>
                <a:srgbClr val="FFFFFF"/>
              </a:solidFill>
              <a:effectLst/>
              <a:uLnTx/>
              <a:uFillTx/>
              <a:latin typeface="Arial"/>
              <a:ea typeface="+mn-ea"/>
              <a:cs typeface="+mn-cs"/>
            </a:endParaRPr>
          </a:p>
        </p:txBody>
      </p:sp>
      <p:cxnSp>
        <p:nvCxnSpPr>
          <p:cNvPr id="57361" name="Straight Connector 57360"/>
          <p:cNvCxnSpPr>
            <a:endCxn id="57358" idx="0"/>
          </p:cNvCxnSpPr>
          <p:nvPr/>
        </p:nvCxnSpPr>
        <p:spPr>
          <a:xfrm flipH="1" flipV="1">
            <a:off x="4606622" y="-1295400"/>
            <a:ext cx="133018" cy="492252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bwMode="auto">
          <a:xfrm flipV="1">
            <a:off x="7311571" y="533399"/>
            <a:ext cx="79829" cy="190499"/>
          </a:xfrm>
          <a:custGeom>
            <a:avLst/>
            <a:gdLst>
              <a:gd name="connsiteX0" fmla="*/ 43543 w 159658"/>
              <a:gd name="connsiteY0" fmla="*/ 0 h 159657"/>
              <a:gd name="connsiteX1" fmla="*/ 0 w 159658"/>
              <a:gd name="connsiteY1" fmla="*/ 101600 h 159657"/>
              <a:gd name="connsiteX2" fmla="*/ 87086 w 159658"/>
              <a:gd name="connsiteY2" fmla="*/ 159657 h 159657"/>
              <a:gd name="connsiteX3" fmla="*/ 159658 w 159658"/>
              <a:gd name="connsiteY3" fmla="*/ 130629 h 159657"/>
              <a:gd name="connsiteX4" fmla="*/ 159658 w 159658"/>
              <a:gd name="connsiteY4" fmla="*/ 72572 h 159657"/>
              <a:gd name="connsiteX5" fmla="*/ 101600 w 159658"/>
              <a:gd name="connsiteY5" fmla="*/ 72572 h 15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8" h="159657">
                <a:moveTo>
                  <a:pt x="43543" y="0"/>
                </a:moveTo>
                <a:lnTo>
                  <a:pt x="0" y="101600"/>
                </a:lnTo>
                <a:lnTo>
                  <a:pt x="87086" y="159657"/>
                </a:lnTo>
                <a:lnTo>
                  <a:pt x="159658" y="130629"/>
                </a:lnTo>
                <a:lnTo>
                  <a:pt x="159658" y="72572"/>
                </a:lnTo>
                <a:lnTo>
                  <a:pt x="101600" y="72572"/>
                </a:lnTo>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srgbClr val="FFFF00"/>
              </a:solidFill>
              <a:effectLst/>
              <a:uLnTx/>
              <a:uFillTx/>
              <a:latin typeface="Times New Roman" pitchFamily="18" charset="0"/>
              <a:ea typeface="+mn-ea"/>
              <a:cs typeface="+mn-cs"/>
            </a:endParaRPr>
          </a:p>
        </p:txBody>
      </p:sp>
      <p:sp>
        <p:nvSpPr>
          <p:cNvPr id="9" name="Freeform 8"/>
          <p:cNvSpPr/>
          <p:nvPr/>
        </p:nvSpPr>
        <p:spPr bwMode="auto">
          <a:xfrm>
            <a:off x="1349829" y="1103086"/>
            <a:ext cx="145142" cy="174171"/>
          </a:xfrm>
          <a:custGeom>
            <a:avLst/>
            <a:gdLst>
              <a:gd name="connsiteX0" fmla="*/ 0 w 145142"/>
              <a:gd name="connsiteY0" fmla="*/ 0 h 174171"/>
              <a:gd name="connsiteX1" fmla="*/ 0 w 145142"/>
              <a:gd name="connsiteY1" fmla="*/ 159657 h 174171"/>
              <a:gd name="connsiteX2" fmla="*/ 72571 w 145142"/>
              <a:gd name="connsiteY2" fmla="*/ 174171 h 174171"/>
              <a:gd name="connsiteX3" fmla="*/ 145142 w 145142"/>
              <a:gd name="connsiteY3" fmla="*/ 174171 h 174171"/>
              <a:gd name="connsiteX4" fmla="*/ 130628 w 145142"/>
              <a:gd name="connsiteY4" fmla="*/ 116114 h 174171"/>
              <a:gd name="connsiteX5" fmla="*/ 130628 w 145142"/>
              <a:gd name="connsiteY5" fmla="*/ 58057 h 174171"/>
              <a:gd name="connsiteX6" fmla="*/ 87085 w 145142"/>
              <a:gd name="connsiteY6" fmla="*/ 58057 h 17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142" h="174171">
                <a:moveTo>
                  <a:pt x="0" y="0"/>
                </a:moveTo>
                <a:lnTo>
                  <a:pt x="0" y="159657"/>
                </a:lnTo>
                <a:lnTo>
                  <a:pt x="72571" y="174171"/>
                </a:lnTo>
                <a:lnTo>
                  <a:pt x="145142" y="174171"/>
                </a:lnTo>
                <a:lnTo>
                  <a:pt x="130628" y="116114"/>
                </a:lnTo>
                <a:lnTo>
                  <a:pt x="130628" y="58057"/>
                </a:lnTo>
                <a:lnTo>
                  <a:pt x="87085" y="58057"/>
                </a:lnTo>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0" name="Freeform 9"/>
          <p:cNvSpPr/>
          <p:nvPr/>
        </p:nvSpPr>
        <p:spPr bwMode="auto">
          <a:xfrm>
            <a:off x="5257799" y="3733800"/>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1" name="Freeform 10"/>
          <p:cNvSpPr/>
          <p:nvPr/>
        </p:nvSpPr>
        <p:spPr bwMode="auto">
          <a:xfrm>
            <a:off x="3802743" y="1204686"/>
            <a:ext cx="145143" cy="130628"/>
          </a:xfrm>
          <a:custGeom>
            <a:avLst/>
            <a:gdLst>
              <a:gd name="connsiteX0" fmla="*/ 0 w 145143"/>
              <a:gd name="connsiteY0" fmla="*/ 0 h 130628"/>
              <a:gd name="connsiteX1" fmla="*/ 72571 w 145143"/>
              <a:gd name="connsiteY1" fmla="*/ 116114 h 130628"/>
              <a:gd name="connsiteX2" fmla="*/ 145143 w 145143"/>
              <a:gd name="connsiteY2" fmla="*/ 130628 h 130628"/>
              <a:gd name="connsiteX3" fmla="*/ 145143 w 145143"/>
              <a:gd name="connsiteY3" fmla="*/ 72571 h 130628"/>
              <a:gd name="connsiteX4" fmla="*/ 116114 w 145143"/>
              <a:gd name="connsiteY4" fmla="*/ 29028 h 130628"/>
              <a:gd name="connsiteX5" fmla="*/ 43543 w 145143"/>
              <a:gd name="connsiteY5" fmla="*/ 29028 h 130628"/>
              <a:gd name="connsiteX6" fmla="*/ 58057 w 145143"/>
              <a:gd name="connsiteY6" fmla="*/ 72571 h 13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143" h="130628">
                <a:moveTo>
                  <a:pt x="0" y="0"/>
                </a:moveTo>
                <a:lnTo>
                  <a:pt x="72571" y="116114"/>
                </a:lnTo>
                <a:lnTo>
                  <a:pt x="145143" y="130628"/>
                </a:lnTo>
                <a:lnTo>
                  <a:pt x="145143" y="72571"/>
                </a:lnTo>
                <a:lnTo>
                  <a:pt x="116114" y="29028"/>
                </a:lnTo>
                <a:lnTo>
                  <a:pt x="43543" y="29028"/>
                </a:lnTo>
                <a:lnTo>
                  <a:pt x="58057" y="72571"/>
                </a:lnTo>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40" name="Rectangle 29"/>
          <p:cNvSpPr>
            <a:spLocks noChangeArrowheads="1"/>
          </p:cNvSpPr>
          <p:nvPr/>
        </p:nvSpPr>
        <p:spPr bwMode="auto">
          <a:xfrm>
            <a:off x="685801" y="5181600"/>
            <a:ext cx="7848600" cy="40011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D2D8A"/>
                </a:solidFill>
                <a:effectLst/>
                <a:uLnTx/>
                <a:uFillTx/>
                <a:latin typeface="Arial" charset="0"/>
                <a:ea typeface="+mn-ea"/>
                <a:cs typeface="Arial" charset="0"/>
              </a:rPr>
              <a:t>Use the </a:t>
            </a:r>
            <a:r>
              <a:rPr kumimoji="0" lang="en-US" sz="2000" b="1" i="0" u="none" strike="noStrike" kern="1200" cap="none" spc="0" normalizeH="0" baseline="0" noProof="0" dirty="0">
                <a:ln>
                  <a:noFill/>
                </a:ln>
                <a:solidFill>
                  <a:srgbClr val="2D2D8A"/>
                </a:solidFill>
                <a:effectLst/>
                <a:uLnTx/>
                <a:uFillTx/>
                <a:latin typeface="Arial" charset="0"/>
                <a:ea typeface="+mn-ea"/>
                <a:cs typeface="Arial" charset="0"/>
              </a:rPr>
              <a:t>EBL</a:t>
            </a:r>
            <a:r>
              <a:rPr kumimoji="0" lang="en-US" sz="2000" b="0" i="0" u="none" strike="noStrike" kern="1200" cap="none" spc="0" normalizeH="0" baseline="0" noProof="0" dirty="0">
                <a:ln>
                  <a:noFill/>
                </a:ln>
                <a:solidFill>
                  <a:srgbClr val="2D2D8A"/>
                </a:solidFill>
                <a:effectLst/>
                <a:uLnTx/>
                <a:uFillTx/>
                <a:latin typeface="Arial" charset="0"/>
                <a:ea typeface="+mn-ea"/>
                <a:cs typeface="Arial" charset="0"/>
              </a:rPr>
              <a:t> to determine CBDR and risk of collision on a contact</a:t>
            </a:r>
          </a:p>
        </p:txBody>
      </p:sp>
      <p:sp>
        <p:nvSpPr>
          <p:cNvPr id="41" name="Rectangle 29"/>
          <p:cNvSpPr>
            <a:spLocks noChangeArrowheads="1"/>
          </p:cNvSpPr>
          <p:nvPr/>
        </p:nvSpPr>
        <p:spPr bwMode="auto">
          <a:xfrm>
            <a:off x="2416629" y="5715000"/>
            <a:ext cx="4517571" cy="101566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D2D8A"/>
                </a:solidFill>
                <a:effectLst/>
                <a:uLnTx/>
                <a:uFillTx/>
                <a:latin typeface="Arial" pitchFamily="34" charset="0"/>
                <a:ea typeface="+mn-ea"/>
                <a:cs typeface="Arial" pitchFamily="34" charset="0"/>
              </a:rPr>
              <a:t>-Place an EBL on the contact.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D2D8A"/>
                </a:solidFill>
                <a:effectLst/>
                <a:uLnTx/>
                <a:uFillTx/>
                <a:latin typeface="Arial" pitchFamily="34" charset="0"/>
                <a:ea typeface="+mn-ea"/>
                <a:cs typeface="Arial" pitchFamily="34" charset="0"/>
              </a:rPr>
              <a:t>-If the contract tracks down the EBL, CBDR and a risk of collision exists</a:t>
            </a:r>
          </a:p>
        </p:txBody>
      </p:sp>
      <p:sp>
        <p:nvSpPr>
          <p:cNvPr id="42" name="Rectangle 29"/>
          <p:cNvSpPr>
            <a:spLocks noChangeArrowheads="1"/>
          </p:cNvSpPr>
          <p:nvPr/>
        </p:nvSpPr>
        <p:spPr bwMode="auto">
          <a:xfrm>
            <a:off x="2743199" y="54114"/>
            <a:ext cx="4182957" cy="707886"/>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D2D8A"/>
                </a:solidFill>
                <a:effectLst/>
                <a:uLnTx/>
                <a:uFillTx/>
                <a:latin typeface="Arial" pitchFamily="34" charset="0"/>
                <a:ea typeface="+mn-ea"/>
                <a:cs typeface="Arial" pitchFamily="34" charset="0"/>
              </a:rPr>
              <a:t>Contact Management by RADAR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2D2D8A"/>
                </a:solidFill>
                <a:effectLst/>
                <a:uLnTx/>
                <a:uFillTx/>
                <a:latin typeface="Arial" pitchFamily="34" charset="0"/>
                <a:ea typeface="+mn-ea"/>
                <a:cs typeface="Arial" pitchFamily="34" charset="0"/>
              </a:rPr>
              <a:t>Which contact concerns you?</a:t>
            </a:r>
          </a:p>
        </p:txBody>
      </p:sp>
      <p:cxnSp>
        <p:nvCxnSpPr>
          <p:cNvPr id="43" name="Straight Connector 42"/>
          <p:cNvCxnSpPr/>
          <p:nvPr/>
        </p:nvCxnSpPr>
        <p:spPr>
          <a:xfrm flipH="1" flipV="1">
            <a:off x="914400" y="914400"/>
            <a:ext cx="3810004" cy="2743200"/>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802743" y="-1219200"/>
            <a:ext cx="921658" cy="4849744"/>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784514" y="2895600"/>
            <a:ext cx="4283286" cy="746760"/>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358" idx="6"/>
          </p:cNvCxnSpPr>
          <p:nvPr/>
        </p:nvCxnSpPr>
        <p:spPr>
          <a:xfrm flipH="1">
            <a:off x="4761411" y="3581400"/>
            <a:ext cx="4352955" cy="43543"/>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57359" name="Oval 57358"/>
          <p:cNvSpPr/>
          <p:nvPr/>
        </p:nvSpPr>
        <p:spPr>
          <a:xfrm>
            <a:off x="4648200" y="3550920"/>
            <a:ext cx="182880" cy="182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5037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4.44444E-6 -1.84971E-6 L 0.11667 0.11098 " pathEditMode="relative" ptsTypes="AA">
                                      <p:cBhvr>
                                        <p:cTn id="6" dur="5000" fill="hold"/>
                                        <p:tgtEl>
                                          <p:spTgt spid="9"/>
                                        </p:tgtEl>
                                        <p:attrNameLst>
                                          <p:attrName>ppt_x</p:attrName>
                                          <p:attrName>ppt_y</p:attrName>
                                        </p:attrNameLst>
                                      </p:cBhvr>
                                    </p:animMotion>
                                  </p:childTnLst>
                                </p:cTn>
                              </p:par>
                              <p:par>
                                <p:cTn id="7" presetID="0" presetClass="path" presetSubtype="0" fill="hold" grpId="0" nodeType="withEffect">
                                  <p:stCondLst>
                                    <p:cond delay="0"/>
                                  </p:stCondLst>
                                  <p:childTnLst>
                                    <p:animMotion origin="layout" path="M 4.72222E-6 5.78035E-7 L 0.05 0.0222 " pathEditMode="relative" ptsTypes="AA">
                                      <p:cBhvr>
                                        <p:cTn id="8" dur="5000" fill="hold"/>
                                        <p:tgtEl>
                                          <p:spTgt spid="11"/>
                                        </p:tgtEl>
                                        <p:attrNameLst>
                                          <p:attrName>ppt_x</p:attrName>
                                          <p:attrName>ppt_y</p:attrName>
                                        </p:attrNameLst>
                                      </p:cBhvr>
                                    </p:animMotion>
                                  </p:childTnLst>
                                </p:cTn>
                              </p:par>
                              <p:par>
                                <p:cTn id="9" presetID="0" presetClass="path" presetSubtype="0" fill="hold" grpId="0" nodeType="withEffect">
                                  <p:stCondLst>
                                    <p:cond delay="0"/>
                                  </p:stCondLst>
                                  <p:childTnLst>
                                    <p:animMotion origin="layout" path="M -2.77778E-7 4.56647E-6 L -0.10833 0.39953 " pathEditMode="relative" ptsTypes="AA">
                                      <p:cBhvr>
                                        <p:cTn id="10" dur="5000" fill="hold"/>
                                        <p:tgtEl>
                                          <p:spTgt spid="8"/>
                                        </p:tgtEl>
                                        <p:attrNameLst>
                                          <p:attrName>ppt_x</p:attrName>
                                          <p:attrName>ppt_y</p:attrName>
                                        </p:attrNameLst>
                                      </p:cBhvr>
                                    </p:animMotion>
                                  </p:childTnLst>
                                </p:cTn>
                              </p:par>
                              <p:par>
                                <p:cTn id="11" presetID="0" presetClass="path" presetSubtype="0" fill="hold" grpId="0" nodeType="withEffect">
                                  <p:stCondLst>
                                    <p:cond delay="0"/>
                                  </p:stCondLst>
                                  <p:childTnLst>
                                    <p:animMotion origin="layout" path="M -2.77778E-6 1.50289E-6 L 0.00018 -0.02219 " pathEditMode="relative" ptsTypes="AA">
                                      <p:cBhvr>
                                        <p:cTn id="12" dur="5000" fill="hold"/>
                                        <p:tgtEl>
                                          <p:spTgt spid="10"/>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xit" presetSubtype="0" fill="hold" grpId="0" nodeType="withEffect">
                                  <p:stCondLst>
                                    <p:cond delay="0"/>
                                  </p:stCondLst>
                                  <p:childTnLst>
                                    <p:animEffect transition="out" filter="fade">
                                      <p:cBhvr>
                                        <p:cTn id="19" dur="500"/>
                                        <p:tgtEl>
                                          <p:spTgt spid="42"/>
                                        </p:tgtEl>
                                      </p:cBhvr>
                                    </p:animEffect>
                                    <p:set>
                                      <p:cBhvr>
                                        <p:cTn id="20" dur="1" fill="hold">
                                          <p:stCondLst>
                                            <p:cond delay="499"/>
                                          </p:stCondLst>
                                        </p:cTn>
                                        <p:tgtEl>
                                          <p:spTgt spid="42"/>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fill="hold" grpId="1" nodeType="clickEffect">
                                  <p:stCondLst>
                                    <p:cond delay="0"/>
                                  </p:stCondLst>
                                  <p:childTnLst>
                                    <p:animMotion origin="layout" path="M 0.11667 0.11099 L 0.35833 0.34405 " pathEditMode="relative" rAng="0" ptsTypes="AA">
                                      <p:cBhvr>
                                        <p:cTn id="44" dur="10000" fill="hold"/>
                                        <p:tgtEl>
                                          <p:spTgt spid="9"/>
                                        </p:tgtEl>
                                        <p:attrNameLst>
                                          <p:attrName>ppt_x</p:attrName>
                                          <p:attrName>ppt_y</p:attrName>
                                        </p:attrNameLst>
                                      </p:cBhvr>
                                      <p:rCtr x="12083" y="11653"/>
                                    </p:animMotion>
                                  </p:childTnLst>
                                </p:cTn>
                              </p:par>
                              <p:par>
                                <p:cTn id="45" presetID="0" presetClass="path" presetSubtype="0" fill="hold" grpId="1" nodeType="withEffect">
                                  <p:stCondLst>
                                    <p:cond delay="0"/>
                                  </p:stCondLst>
                                  <p:childTnLst>
                                    <p:animMotion origin="layout" path="M 0.05 0.0222 L 0.15955 0.07029 " pathEditMode="relative" rAng="0" ptsTypes="AA">
                                      <p:cBhvr>
                                        <p:cTn id="46" dur="10000" fill="hold"/>
                                        <p:tgtEl>
                                          <p:spTgt spid="11"/>
                                        </p:tgtEl>
                                        <p:attrNameLst>
                                          <p:attrName>ppt_x</p:attrName>
                                          <p:attrName>ppt_y</p:attrName>
                                        </p:attrNameLst>
                                      </p:cBhvr>
                                      <p:rCtr x="5469" y="2405"/>
                                    </p:animMotion>
                                  </p:childTnLst>
                                </p:cTn>
                              </p:par>
                              <p:par>
                                <p:cTn id="47" presetID="0" presetClass="path" presetSubtype="0" fill="hold" grpId="1" nodeType="withEffect">
                                  <p:stCondLst>
                                    <p:cond delay="0"/>
                                  </p:stCondLst>
                                  <p:childTnLst>
                                    <p:animMotion origin="layout" path="M -0.10833 0.39954 L -0.33333 1.24301 " pathEditMode="relative" rAng="0" ptsTypes="AA">
                                      <p:cBhvr>
                                        <p:cTn id="48" dur="10000" fill="hold"/>
                                        <p:tgtEl>
                                          <p:spTgt spid="8"/>
                                        </p:tgtEl>
                                        <p:attrNameLst>
                                          <p:attrName>ppt_x</p:attrName>
                                          <p:attrName>ppt_y</p:attrName>
                                        </p:attrNameLst>
                                      </p:cBhvr>
                                      <p:rCtr x="-11250" y="42173"/>
                                    </p:animMotion>
                                  </p:childTnLst>
                                </p:cTn>
                              </p:par>
                              <p:par>
                                <p:cTn id="49" presetID="0" presetClass="path" presetSubtype="0" fill="hold" grpId="1" nodeType="withEffect">
                                  <p:stCondLst>
                                    <p:cond delay="0"/>
                                  </p:stCondLst>
                                  <p:childTnLst>
                                    <p:animMotion origin="layout" path="M -5.55556E-7 -0.02057 L 0.00017 -0.06497 " pathEditMode="relative" rAng="0" ptsTypes="AA">
                                      <p:cBhvr>
                                        <p:cTn id="50" dur="10000" fill="hold"/>
                                        <p:tgtEl>
                                          <p:spTgt spid="10"/>
                                        </p:tgtEl>
                                        <p:attrNameLst>
                                          <p:attrName>ppt_x</p:attrName>
                                          <p:attrName>ppt_y</p:attrName>
                                        </p:attrNameLst>
                                      </p:cBhvr>
                                      <p:rCtr x="0" y="-22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40" grpId="0" animBg="1"/>
      <p:bldP spid="41" grpId="0" animBg="1"/>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E32777-D359-4132-99EA-6D9623220D5B}"/>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0CC5680-8FAD-45DE-B0CB-693E57157211}"/>
              </a:ext>
            </a:extLst>
          </p:cNvPr>
          <p:cNvSpPr/>
          <p:nvPr/>
        </p:nvSpPr>
        <p:spPr>
          <a:xfrm>
            <a:off x="219634" y="1676400"/>
            <a:ext cx="3295947" cy="4616648"/>
          </a:xfrm>
          <a:prstGeom prst="rect">
            <a:avLst/>
          </a:prstGeom>
        </p:spPr>
        <p:txBody>
          <a:bodyPr wrap="square">
            <a:spAutoFit/>
          </a:bodyPr>
          <a:lstStyle/>
          <a:p>
            <a:pPr algn="l"/>
            <a:r>
              <a:rPr lang="en-US" sz="1600" dirty="0">
                <a:solidFill>
                  <a:srgbClr val="000000"/>
                </a:solidFill>
                <a:latin typeface="Times New Roman" panose="02020603050405020304" pitchFamily="18" charset="0"/>
                <a:cs typeface="Times New Roman" panose="02020603050405020304" pitchFamily="18" charset="0"/>
              </a:rPr>
              <a:t>-The Variable Range Marker (VRM) can be adjusted to assess range from our Ship. This can be from the point of detection or to calculate CPA.</a:t>
            </a:r>
          </a:p>
          <a:p>
            <a:pPr algn="l"/>
            <a:endParaRPr lang="en-US" sz="1600" dirty="0">
              <a:solidFill>
                <a:srgbClr val="000000"/>
              </a:solidFill>
              <a:latin typeface="Times New Roman" panose="02020603050405020304" pitchFamily="18" charset="0"/>
              <a:cs typeface="Times New Roman" panose="02020603050405020304" pitchFamily="18" charset="0"/>
            </a:endParaRPr>
          </a:p>
          <a:p>
            <a:pPr algn="l"/>
            <a:r>
              <a:rPr lang="en-US" sz="1600" dirty="0">
                <a:solidFill>
                  <a:srgbClr val="000000"/>
                </a:solidFill>
                <a:latin typeface="Times New Roman" panose="02020603050405020304" pitchFamily="18" charset="0"/>
                <a:cs typeface="Times New Roman" panose="02020603050405020304" pitchFamily="18" charset="0"/>
              </a:rPr>
              <a:t>- For Range on Detection, the Variable Range Marker (VRM) is measured from the Ship. The distance is therefore relative to us. </a:t>
            </a:r>
          </a:p>
          <a:p>
            <a:pPr algn="l"/>
            <a:endParaRPr lang="en-US" sz="1600" dirty="0">
              <a:solidFill>
                <a:srgbClr val="000000"/>
              </a:solidFill>
              <a:latin typeface="Times New Roman" panose="02020603050405020304" pitchFamily="18" charset="0"/>
              <a:cs typeface="Times New Roman" panose="02020603050405020304" pitchFamily="18" charset="0"/>
            </a:endParaRPr>
          </a:p>
          <a:p>
            <a:pPr algn="l"/>
            <a:r>
              <a:rPr lang="en-US" sz="1600" dirty="0">
                <a:solidFill>
                  <a:srgbClr val="000000"/>
                </a:solidFill>
                <a:latin typeface="Times New Roman" panose="02020603050405020304" pitchFamily="18" charset="0"/>
                <a:cs typeface="Times New Roman" panose="02020603050405020304" pitchFamily="18" charset="0"/>
              </a:rPr>
              <a:t>-Using the EBL placed along the RADAR Trail to get Relative Direction of Motion, we can combine this with the VRM to calculate the CPA in the future</a:t>
            </a:r>
            <a:r>
              <a:rPr lang="en-US" sz="1800" dirty="0">
                <a:solidFill>
                  <a:srgbClr val="000000"/>
                </a:solidFill>
                <a:latin typeface="Times New Roman" panose="02020603050405020304" pitchFamily="18" charset="0"/>
                <a:cs typeface="Times New Roman" panose="02020603050405020304" pitchFamily="18" charset="0"/>
              </a:rPr>
              <a:t>. </a:t>
            </a:r>
          </a:p>
          <a:p>
            <a:pPr algn="l"/>
            <a:endParaRPr lang="en-US" sz="1800" dirty="0">
              <a:solidFill>
                <a:srgbClr val="000000"/>
              </a:solidFill>
              <a:latin typeface="Times New Roman" panose="02020603050405020304" pitchFamily="18" charset="0"/>
              <a:cs typeface="Times New Roman" panose="02020603050405020304" pitchFamily="18" charset="0"/>
            </a:endParaRPr>
          </a:p>
          <a:p>
            <a:pPr algn="l"/>
            <a:endParaRPr lang="en-US" sz="1800" b="0" dirty="0">
              <a:solidFill>
                <a:srgbClr val="000000"/>
              </a:solidFill>
              <a:latin typeface="Trebuchet MS" panose="020B0603020202020204" pitchFamily="34" charset="0"/>
            </a:endParaRPr>
          </a:p>
        </p:txBody>
      </p:sp>
      <p:sp>
        <p:nvSpPr>
          <p:cNvPr id="18" name="Google Shape;109;p4">
            <a:extLst>
              <a:ext uri="{FF2B5EF4-FFF2-40B4-BE49-F238E27FC236}">
                <a16:creationId xmlns:a16="http://schemas.microsoft.com/office/drawing/2014/main" id="{ADAD70F1-47CC-4A88-BE10-AC4839E3C296}"/>
              </a:ext>
            </a:extLst>
          </p:cNvPr>
          <p:cNvSpPr txBox="1">
            <a:spLocks/>
          </p:cNvSpPr>
          <p:nvPr/>
        </p:nvSpPr>
        <p:spPr>
          <a:xfrm>
            <a:off x="838200" y="211340"/>
            <a:ext cx="5766911" cy="93166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Variable Range Marker (VRM)</a:t>
            </a:r>
          </a:p>
        </p:txBody>
      </p:sp>
      <p:sp>
        <p:nvSpPr>
          <p:cNvPr id="3" name="Rectangle 2">
            <a:extLst>
              <a:ext uri="{FF2B5EF4-FFF2-40B4-BE49-F238E27FC236}">
                <a16:creationId xmlns:a16="http://schemas.microsoft.com/office/drawing/2014/main" id="{6249370A-0429-432B-A838-A28AD9E5AD65}"/>
              </a:ext>
            </a:extLst>
          </p:cNvPr>
          <p:cNvSpPr/>
          <p:nvPr/>
        </p:nvSpPr>
        <p:spPr>
          <a:xfrm>
            <a:off x="3486328" y="2133599"/>
            <a:ext cx="5554736" cy="43639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23DC479-7798-429D-A9FA-36EB550A3CD1}"/>
              </a:ext>
            </a:extLst>
          </p:cNvPr>
          <p:cNvSpPr/>
          <p:nvPr/>
        </p:nvSpPr>
        <p:spPr>
          <a:xfrm>
            <a:off x="4306493" y="2356362"/>
            <a:ext cx="4138947" cy="4290298"/>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26" name="Oval 25">
            <a:extLst>
              <a:ext uri="{FF2B5EF4-FFF2-40B4-BE49-F238E27FC236}">
                <a16:creationId xmlns:a16="http://schemas.microsoft.com/office/drawing/2014/main" id="{4D302F5D-4DDD-4F80-B6B7-BF62AB0398C6}"/>
              </a:ext>
            </a:extLst>
          </p:cNvPr>
          <p:cNvSpPr/>
          <p:nvPr/>
        </p:nvSpPr>
        <p:spPr>
          <a:xfrm>
            <a:off x="6263696" y="4459671"/>
            <a:ext cx="182880" cy="182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3DA6C0-F873-4FCA-A2C2-BD23B7F577F0}"/>
              </a:ext>
            </a:extLst>
          </p:cNvPr>
          <p:cNvSpPr txBox="1"/>
          <p:nvPr/>
        </p:nvSpPr>
        <p:spPr>
          <a:xfrm>
            <a:off x="3767887" y="4355708"/>
            <a:ext cx="492374" cy="307777"/>
          </a:xfrm>
          <a:prstGeom prst="rect">
            <a:avLst/>
          </a:prstGeom>
          <a:noFill/>
        </p:spPr>
        <p:txBody>
          <a:bodyPr wrap="square" rtlCol="0">
            <a:spAutoFit/>
          </a:bodyPr>
          <a:lstStyle/>
          <a:p>
            <a:r>
              <a:rPr lang="en-US" sz="1400" dirty="0">
                <a:solidFill>
                  <a:srgbClr val="00B050"/>
                </a:solidFill>
              </a:rPr>
              <a:t>270</a:t>
            </a:r>
          </a:p>
        </p:txBody>
      </p:sp>
      <p:sp>
        <p:nvSpPr>
          <p:cNvPr id="28" name="TextBox 27">
            <a:extLst>
              <a:ext uri="{FF2B5EF4-FFF2-40B4-BE49-F238E27FC236}">
                <a16:creationId xmlns:a16="http://schemas.microsoft.com/office/drawing/2014/main" id="{93854711-E62D-4A0B-B7E1-B9CA716441B0}"/>
              </a:ext>
            </a:extLst>
          </p:cNvPr>
          <p:cNvSpPr txBox="1"/>
          <p:nvPr/>
        </p:nvSpPr>
        <p:spPr>
          <a:xfrm>
            <a:off x="8445441" y="4334774"/>
            <a:ext cx="492374" cy="307777"/>
          </a:xfrm>
          <a:prstGeom prst="rect">
            <a:avLst/>
          </a:prstGeom>
          <a:noFill/>
        </p:spPr>
        <p:txBody>
          <a:bodyPr wrap="square" rtlCol="0">
            <a:spAutoFit/>
          </a:bodyPr>
          <a:lstStyle/>
          <a:p>
            <a:r>
              <a:rPr lang="en-US" sz="1400" dirty="0">
                <a:solidFill>
                  <a:srgbClr val="00B050"/>
                </a:solidFill>
              </a:rPr>
              <a:t>090</a:t>
            </a:r>
          </a:p>
        </p:txBody>
      </p:sp>
      <p:sp>
        <p:nvSpPr>
          <p:cNvPr id="29" name="TextBox 28">
            <a:extLst>
              <a:ext uri="{FF2B5EF4-FFF2-40B4-BE49-F238E27FC236}">
                <a16:creationId xmlns:a16="http://schemas.microsoft.com/office/drawing/2014/main" id="{17B0A69E-641F-41A8-A03D-987394CE2D36}"/>
              </a:ext>
            </a:extLst>
          </p:cNvPr>
          <p:cNvSpPr txBox="1"/>
          <p:nvPr/>
        </p:nvSpPr>
        <p:spPr>
          <a:xfrm>
            <a:off x="6071996" y="2079079"/>
            <a:ext cx="492374" cy="307777"/>
          </a:xfrm>
          <a:prstGeom prst="rect">
            <a:avLst/>
          </a:prstGeom>
          <a:noFill/>
        </p:spPr>
        <p:txBody>
          <a:bodyPr wrap="square" rtlCol="0">
            <a:spAutoFit/>
          </a:bodyPr>
          <a:lstStyle/>
          <a:p>
            <a:r>
              <a:rPr lang="en-US" sz="1400" dirty="0">
                <a:solidFill>
                  <a:srgbClr val="00B050"/>
                </a:solidFill>
              </a:rPr>
              <a:t>000</a:t>
            </a:r>
          </a:p>
        </p:txBody>
      </p:sp>
      <p:sp>
        <p:nvSpPr>
          <p:cNvPr id="47" name="Freeform 9">
            <a:extLst>
              <a:ext uri="{FF2B5EF4-FFF2-40B4-BE49-F238E27FC236}">
                <a16:creationId xmlns:a16="http://schemas.microsoft.com/office/drawing/2014/main" id="{6DB06619-6DF1-4892-A4F8-CA58BB8B8138}"/>
              </a:ext>
            </a:extLst>
          </p:cNvPr>
          <p:cNvSpPr/>
          <p:nvPr/>
        </p:nvSpPr>
        <p:spPr bwMode="auto">
          <a:xfrm>
            <a:off x="7293278" y="3256555"/>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800" b="0" i="0" u="none" strike="noStrike" cap="none" normalizeH="0" baseline="0">
              <a:ln>
                <a:noFill/>
              </a:ln>
              <a:solidFill>
                <a:schemeClr val="tx1"/>
              </a:solidFill>
              <a:effectLst/>
              <a:latin typeface="Times New Roman" pitchFamily="18" charset="0"/>
            </a:endParaRPr>
          </a:p>
        </p:txBody>
      </p:sp>
      <p:cxnSp>
        <p:nvCxnSpPr>
          <p:cNvPr id="62" name="Straight Connector 61">
            <a:extLst>
              <a:ext uri="{FF2B5EF4-FFF2-40B4-BE49-F238E27FC236}">
                <a16:creationId xmlns:a16="http://schemas.microsoft.com/office/drawing/2014/main" id="{3AC8DE65-A3B8-4D48-9724-82543BDD2158}"/>
              </a:ext>
            </a:extLst>
          </p:cNvPr>
          <p:cNvCxnSpPr>
            <a:cxnSpLocks/>
          </p:cNvCxnSpPr>
          <p:nvPr/>
        </p:nvCxnSpPr>
        <p:spPr>
          <a:xfrm flipV="1">
            <a:off x="6474152" y="2587091"/>
            <a:ext cx="1393377" cy="193886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AC72B14C-C587-4608-A022-AFD48DC56415}"/>
              </a:ext>
            </a:extLst>
          </p:cNvPr>
          <p:cNvSpPr txBox="1"/>
          <p:nvPr/>
        </p:nvSpPr>
        <p:spPr>
          <a:xfrm>
            <a:off x="7756659" y="2516196"/>
            <a:ext cx="492374" cy="307777"/>
          </a:xfrm>
          <a:prstGeom prst="rect">
            <a:avLst/>
          </a:prstGeom>
          <a:noFill/>
        </p:spPr>
        <p:txBody>
          <a:bodyPr wrap="square" rtlCol="0">
            <a:spAutoFit/>
          </a:bodyPr>
          <a:lstStyle/>
          <a:p>
            <a:r>
              <a:rPr lang="en-US" sz="1400" dirty="0">
                <a:solidFill>
                  <a:srgbClr val="00B050"/>
                </a:solidFill>
              </a:rPr>
              <a:t>045</a:t>
            </a:r>
          </a:p>
        </p:txBody>
      </p:sp>
      <p:sp>
        <p:nvSpPr>
          <p:cNvPr id="69" name="Freeform 9">
            <a:extLst>
              <a:ext uri="{FF2B5EF4-FFF2-40B4-BE49-F238E27FC236}">
                <a16:creationId xmlns:a16="http://schemas.microsoft.com/office/drawing/2014/main" id="{3658A22E-C0F7-40DA-ABA6-45931562BC40}"/>
              </a:ext>
            </a:extLst>
          </p:cNvPr>
          <p:cNvSpPr/>
          <p:nvPr/>
        </p:nvSpPr>
        <p:spPr bwMode="auto">
          <a:xfrm>
            <a:off x="7287636" y="3321596"/>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800" b="0" i="0" u="none" strike="noStrike" cap="none" normalizeH="0" baseline="0">
              <a:ln>
                <a:noFill/>
              </a:ln>
              <a:solidFill>
                <a:schemeClr val="tx1"/>
              </a:solidFill>
              <a:effectLst/>
              <a:latin typeface="Times New Roman" pitchFamily="18" charset="0"/>
            </a:endParaRPr>
          </a:p>
        </p:txBody>
      </p:sp>
      <p:sp>
        <p:nvSpPr>
          <p:cNvPr id="73" name="Freeform 9">
            <a:extLst>
              <a:ext uri="{FF2B5EF4-FFF2-40B4-BE49-F238E27FC236}">
                <a16:creationId xmlns:a16="http://schemas.microsoft.com/office/drawing/2014/main" id="{99E9AF76-AB33-466C-AC12-E143DA98703E}"/>
              </a:ext>
            </a:extLst>
          </p:cNvPr>
          <p:cNvSpPr/>
          <p:nvPr/>
        </p:nvSpPr>
        <p:spPr bwMode="auto">
          <a:xfrm>
            <a:off x="7286583" y="3391152"/>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800" b="0" i="0" u="none" strike="noStrike" cap="none" normalizeH="0" baseline="0">
              <a:ln>
                <a:noFill/>
              </a:ln>
              <a:solidFill>
                <a:schemeClr val="tx1"/>
              </a:solidFill>
              <a:effectLst/>
              <a:latin typeface="Times New Roman" pitchFamily="18" charset="0"/>
            </a:endParaRPr>
          </a:p>
        </p:txBody>
      </p:sp>
      <p:sp>
        <p:nvSpPr>
          <p:cNvPr id="74" name="Freeform 9">
            <a:extLst>
              <a:ext uri="{FF2B5EF4-FFF2-40B4-BE49-F238E27FC236}">
                <a16:creationId xmlns:a16="http://schemas.microsoft.com/office/drawing/2014/main" id="{F49517CE-75B7-49C9-BDD0-0081FFDB7E6B}"/>
              </a:ext>
            </a:extLst>
          </p:cNvPr>
          <p:cNvSpPr/>
          <p:nvPr/>
        </p:nvSpPr>
        <p:spPr bwMode="auto">
          <a:xfrm>
            <a:off x="7286583" y="3447046"/>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800" b="0" i="0" u="none" strike="noStrike" cap="none" normalizeH="0" baseline="0">
              <a:ln>
                <a:noFill/>
              </a:ln>
              <a:solidFill>
                <a:schemeClr val="tx1"/>
              </a:solidFill>
              <a:effectLst/>
              <a:latin typeface="Times New Roman" pitchFamily="18" charset="0"/>
            </a:endParaRPr>
          </a:p>
        </p:txBody>
      </p:sp>
      <p:sp>
        <p:nvSpPr>
          <p:cNvPr id="75" name="Freeform 9">
            <a:extLst>
              <a:ext uri="{FF2B5EF4-FFF2-40B4-BE49-F238E27FC236}">
                <a16:creationId xmlns:a16="http://schemas.microsoft.com/office/drawing/2014/main" id="{8A08B83D-4D0B-4BBF-9A7A-69E2E63AB773}"/>
              </a:ext>
            </a:extLst>
          </p:cNvPr>
          <p:cNvSpPr/>
          <p:nvPr/>
        </p:nvSpPr>
        <p:spPr bwMode="auto">
          <a:xfrm>
            <a:off x="7286583" y="3516991"/>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800" b="0" i="0" u="none" strike="noStrike" cap="none" normalizeH="0" baseline="0">
              <a:ln>
                <a:noFill/>
              </a:ln>
              <a:solidFill>
                <a:schemeClr val="tx1"/>
              </a:solidFill>
              <a:effectLst/>
              <a:latin typeface="Times New Roman" pitchFamily="18" charset="0"/>
            </a:endParaRPr>
          </a:p>
        </p:txBody>
      </p:sp>
      <p:sp>
        <p:nvSpPr>
          <p:cNvPr id="76" name="Freeform 9">
            <a:extLst>
              <a:ext uri="{FF2B5EF4-FFF2-40B4-BE49-F238E27FC236}">
                <a16:creationId xmlns:a16="http://schemas.microsoft.com/office/drawing/2014/main" id="{E1379017-DC87-4281-AF5E-01B076AFDD59}"/>
              </a:ext>
            </a:extLst>
          </p:cNvPr>
          <p:cNvSpPr/>
          <p:nvPr/>
        </p:nvSpPr>
        <p:spPr bwMode="auto">
          <a:xfrm>
            <a:off x="7286583" y="3581757"/>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800" b="0" i="0" u="none" strike="noStrike" cap="none" normalizeH="0" baseline="0">
              <a:ln>
                <a:noFill/>
              </a:ln>
              <a:solidFill>
                <a:schemeClr val="tx1"/>
              </a:solidFill>
              <a:effectLst/>
              <a:latin typeface="Times New Roman" pitchFamily="18" charset="0"/>
            </a:endParaRPr>
          </a:p>
        </p:txBody>
      </p:sp>
      <p:sp>
        <p:nvSpPr>
          <p:cNvPr id="77" name="Freeform 9">
            <a:extLst>
              <a:ext uri="{FF2B5EF4-FFF2-40B4-BE49-F238E27FC236}">
                <a16:creationId xmlns:a16="http://schemas.microsoft.com/office/drawing/2014/main" id="{0CF9412C-E6E8-4B66-8B36-AE89648E7181}"/>
              </a:ext>
            </a:extLst>
          </p:cNvPr>
          <p:cNvSpPr/>
          <p:nvPr/>
        </p:nvSpPr>
        <p:spPr bwMode="auto">
          <a:xfrm>
            <a:off x="7303955" y="3642441"/>
            <a:ext cx="159657" cy="130629"/>
          </a:xfrm>
          <a:custGeom>
            <a:avLst/>
            <a:gdLst>
              <a:gd name="connsiteX0" fmla="*/ 0 w 159657"/>
              <a:gd name="connsiteY0" fmla="*/ 29029 h 130629"/>
              <a:gd name="connsiteX1" fmla="*/ 101600 w 159657"/>
              <a:gd name="connsiteY1" fmla="*/ 130629 h 130629"/>
              <a:gd name="connsiteX2" fmla="*/ 159657 w 159657"/>
              <a:gd name="connsiteY2" fmla="*/ 87086 h 130629"/>
              <a:gd name="connsiteX3" fmla="*/ 159657 w 159657"/>
              <a:gd name="connsiteY3" fmla="*/ 14515 h 130629"/>
              <a:gd name="connsiteX4" fmla="*/ 101600 w 159657"/>
              <a:gd name="connsiteY4" fmla="*/ 0 h 130629"/>
              <a:gd name="connsiteX5" fmla="*/ 0 w 159657"/>
              <a:gd name="connsiteY5" fmla="*/ 290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57" h="130629">
                <a:moveTo>
                  <a:pt x="0" y="29029"/>
                </a:moveTo>
                <a:lnTo>
                  <a:pt x="101600" y="130629"/>
                </a:lnTo>
                <a:lnTo>
                  <a:pt x="159657" y="87086"/>
                </a:lnTo>
                <a:lnTo>
                  <a:pt x="159657" y="14515"/>
                </a:lnTo>
                <a:lnTo>
                  <a:pt x="101600" y="0"/>
                </a:lnTo>
                <a:lnTo>
                  <a:pt x="0" y="29029"/>
                </a:lnTo>
                <a:close/>
              </a:path>
            </a:pathLst>
          </a:custGeom>
          <a:solidFill>
            <a:srgbClr val="FFFF00"/>
          </a:solidFill>
          <a:ln w="127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800" b="0" i="0" u="none" strike="noStrike" cap="none" normalizeH="0" baseline="0">
              <a:ln>
                <a:noFill/>
              </a:ln>
              <a:solidFill>
                <a:schemeClr val="tx1"/>
              </a:solidFill>
              <a:effectLst/>
              <a:latin typeface="Times New Roman" pitchFamily="18" charset="0"/>
            </a:endParaRPr>
          </a:p>
        </p:txBody>
      </p:sp>
      <p:cxnSp>
        <p:nvCxnSpPr>
          <p:cNvPr id="89" name="Straight Connector 88">
            <a:extLst>
              <a:ext uri="{FF2B5EF4-FFF2-40B4-BE49-F238E27FC236}">
                <a16:creationId xmlns:a16="http://schemas.microsoft.com/office/drawing/2014/main" id="{2399A358-BFB7-47A3-AD6E-C32618544ABA}"/>
              </a:ext>
            </a:extLst>
          </p:cNvPr>
          <p:cNvCxnSpPr>
            <a:cxnSpLocks/>
            <a:stCxn id="26" idx="6"/>
          </p:cNvCxnSpPr>
          <p:nvPr/>
        </p:nvCxnSpPr>
        <p:spPr>
          <a:xfrm flipV="1">
            <a:off x="6446576" y="3033702"/>
            <a:ext cx="1825572" cy="151740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3F93479F-BA86-4054-A9AF-68CBFFF6C6DC}"/>
              </a:ext>
            </a:extLst>
          </p:cNvPr>
          <p:cNvSpPr txBox="1"/>
          <p:nvPr/>
        </p:nvSpPr>
        <p:spPr>
          <a:xfrm>
            <a:off x="8186561" y="3043812"/>
            <a:ext cx="492374" cy="307777"/>
          </a:xfrm>
          <a:prstGeom prst="rect">
            <a:avLst/>
          </a:prstGeom>
          <a:noFill/>
        </p:spPr>
        <p:txBody>
          <a:bodyPr wrap="square" rtlCol="0">
            <a:spAutoFit/>
          </a:bodyPr>
          <a:lstStyle/>
          <a:p>
            <a:r>
              <a:rPr lang="en-US" sz="1400" dirty="0">
                <a:solidFill>
                  <a:srgbClr val="00B050"/>
                </a:solidFill>
              </a:rPr>
              <a:t>060</a:t>
            </a:r>
          </a:p>
        </p:txBody>
      </p:sp>
      <p:cxnSp>
        <p:nvCxnSpPr>
          <p:cNvPr id="96" name="Straight Connector 95">
            <a:extLst>
              <a:ext uri="{FF2B5EF4-FFF2-40B4-BE49-F238E27FC236}">
                <a16:creationId xmlns:a16="http://schemas.microsoft.com/office/drawing/2014/main" id="{CB06AB15-821E-469B-B024-C9758B1843C6}"/>
              </a:ext>
            </a:extLst>
          </p:cNvPr>
          <p:cNvCxnSpPr>
            <a:cxnSpLocks/>
          </p:cNvCxnSpPr>
          <p:nvPr/>
        </p:nvCxnSpPr>
        <p:spPr>
          <a:xfrm flipH="1" flipV="1">
            <a:off x="7386865" y="3211322"/>
            <a:ext cx="82889" cy="198062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CAB242B-63AF-4F3D-AAC1-C27F3F5CB32E}"/>
              </a:ext>
            </a:extLst>
          </p:cNvPr>
          <p:cNvSpPr/>
          <p:nvPr/>
        </p:nvSpPr>
        <p:spPr>
          <a:xfrm>
            <a:off x="7292646" y="3160779"/>
            <a:ext cx="148274" cy="1127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BC87E56-0C5E-472B-864D-C2F45102C8BA}"/>
              </a:ext>
            </a:extLst>
          </p:cNvPr>
          <p:cNvSpPr/>
          <p:nvPr/>
        </p:nvSpPr>
        <p:spPr>
          <a:xfrm>
            <a:off x="5757863" y="3921403"/>
            <a:ext cx="1210951" cy="1219531"/>
          </a:xfrm>
          <a:prstGeom prst="ellipse">
            <a:avLst/>
          </a:prstGeom>
          <a:noFill/>
          <a:ln w="349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51" name="TextBox 50">
            <a:extLst>
              <a:ext uri="{FF2B5EF4-FFF2-40B4-BE49-F238E27FC236}">
                <a16:creationId xmlns:a16="http://schemas.microsoft.com/office/drawing/2014/main" id="{CB471AF7-B97D-47F1-A4A0-B1AAE9503553}"/>
              </a:ext>
            </a:extLst>
          </p:cNvPr>
          <p:cNvSpPr txBox="1"/>
          <p:nvPr/>
        </p:nvSpPr>
        <p:spPr>
          <a:xfrm>
            <a:off x="5964136" y="3630677"/>
            <a:ext cx="1118797" cy="307777"/>
          </a:xfrm>
          <a:prstGeom prst="rect">
            <a:avLst/>
          </a:prstGeom>
          <a:noFill/>
        </p:spPr>
        <p:txBody>
          <a:bodyPr wrap="square" rtlCol="0">
            <a:spAutoFit/>
          </a:bodyPr>
          <a:lstStyle/>
          <a:p>
            <a:pPr algn="ctr"/>
            <a:r>
              <a:rPr lang="en-US" sz="1400" dirty="0">
                <a:solidFill>
                  <a:srgbClr val="00B050"/>
                </a:solidFill>
              </a:rPr>
              <a:t>0.5nm</a:t>
            </a:r>
          </a:p>
        </p:txBody>
      </p:sp>
      <p:sp>
        <p:nvSpPr>
          <p:cNvPr id="52" name="TextBox 51">
            <a:extLst>
              <a:ext uri="{FF2B5EF4-FFF2-40B4-BE49-F238E27FC236}">
                <a16:creationId xmlns:a16="http://schemas.microsoft.com/office/drawing/2014/main" id="{AB27961E-8718-436D-B087-68996BD5C8FD}"/>
              </a:ext>
            </a:extLst>
          </p:cNvPr>
          <p:cNvSpPr txBox="1"/>
          <p:nvPr/>
        </p:nvSpPr>
        <p:spPr>
          <a:xfrm>
            <a:off x="6117788" y="3367892"/>
            <a:ext cx="1118797" cy="307777"/>
          </a:xfrm>
          <a:prstGeom prst="rect">
            <a:avLst/>
          </a:prstGeom>
          <a:noFill/>
        </p:spPr>
        <p:txBody>
          <a:bodyPr wrap="square" rtlCol="0">
            <a:spAutoFit/>
          </a:bodyPr>
          <a:lstStyle/>
          <a:p>
            <a:pPr algn="ctr"/>
            <a:r>
              <a:rPr lang="en-US" sz="1400" dirty="0">
                <a:solidFill>
                  <a:srgbClr val="00B050"/>
                </a:solidFill>
              </a:rPr>
              <a:t>1.0nm</a:t>
            </a:r>
          </a:p>
        </p:txBody>
      </p:sp>
      <p:sp>
        <p:nvSpPr>
          <p:cNvPr id="54" name="TextBox 53">
            <a:extLst>
              <a:ext uri="{FF2B5EF4-FFF2-40B4-BE49-F238E27FC236}">
                <a16:creationId xmlns:a16="http://schemas.microsoft.com/office/drawing/2014/main" id="{386DED2E-0243-48FF-B18E-26528BDE01FC}"/>
              </a:ext>
            </a:extLst>
          </p:cNvPr>
          <p:cNvSpPr txBox="1"/>
          <p:nvPr/>
        </p:nvSpPr>
        <p:spPr>
          <a:xfrm>
            <a:off x="6305465" y="3026670"/>
            <a:ext cx="1118797" cy="307777"/>
          </a:xfrm>
          <a:prstGeom prst="rect">
            <a:avLst/>
          </a:prstGeom>
          <a:noFill/>
        </p:spPr>
        <p:txBody>
          <a:bodyPr wrap="square" rtlCol="0">
            <a:spAutoFit/>
          </a:bodyPr>
          <a:lstStyle/>
          <a:p>
            <a:pPr algn="ctr"/>
            <a:r>
              <a:rPr lang="en-US" sz="1400" dirty="0">
                <a:solidFill>
                  <a:srgbClr val="00B050"/>
                </a:solidFill>
              </a:rPr>
              <a:t>1.5nm</a:t>
            </a:r>
          </a:p>
        </p:txBody>
      </p:sp>
      <p:sp>
        <p:nvSpPr>
          <p:cNvPr id="55" name="TextBox 54">
            <a:extLst>
              <a:ext uri="{FF2B5EF4-FFF2-40B4-BE49-F238E27FC236}">
                <a16:creationId xmlns:a16="http://schemas.microsoft.com/office/drawing/2014/main" id="{A128A910-A986-497B-9C7A-9947AC98DA85}"/>
              </a:ext>
            </a:extLst>
          </p:cNvPr>
          <p:cNvSpPr txBox="1"/>
          <p:nvPr/>
        </p:nvSpPr>
        <p:spPr>
          <a:xfrm>
            <a:off x="6570838" y="2720657"/>
            <a:ext cx="1118797" cy="307777"/>
          </a:xfrm>
          <a:prstGeom prst="rect">
            <a:avLst/>
          </a:prstGeom>
          <a:noFill/>
        </p:spPr>
        <p:txBody>
          <a:bodyPr wrap="square" rtlCol="0">
            <a:spAutoFit/>
          </a:bodyPr>
          <a:lstStyle/>
          <a:p>
            <a:pPr algn="ctr"/>
            <a:r>
              <a:rPr lang="en-US" sz="1400" dirty="0">
                <a:solidFill>
                  <a:srgbClr val="00B050"/>
                </a:solidFill>
              </a:rPr>
              <a:t>2.0nm</a:t>
            </a:r>
          </a:p>
        </p:txBody>
      </p:sp>
      <p:sp>
        <p:nvSpPr>
          <p:cNvPr id="56" name="Oval 55">
            <a:extLst>
              <a:ext uri="{FF2B5EF4-FFF2-40B4-BE49-F238E27FC236}">
                <a16:creationId xmlns:a16="http://schemas.microsoft.com/office/drawing/2014/main" id="{FF5D76B3-800B-4C4B-A59C-703D634AD4F3}"/>
              </a:ext>
            </a:extLst>
          </p:cNvPr>
          <p:cNvSpPr/>
          <p:nvPr/>
        </p:nvSpPr>
        <p:spPr>
          <a:xfrm>
            <a:off x="5429907" y="3653950"/>
            <a:ext cx="1849406" cy="1803880"/>
          </a:xfrm>
          <a:prstGeom prst="ellipse">
            <a:avLst/>
          </a:prstGeom>
          <a:noFill/>
          <a:ln w="349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58" name="Oval 57">
            <a:extLst>
              <a:ext uri="{FF2B5EF4-FFF2-40B4-BE49-F238E27FC236}">
                <a16:creationId xmlns:a16="http://schemas.microsoft.com/office/drawing/2014/main" id="{19536273-5A47-484F-9DB0-F0FBA99794F6}"/>
              </a:ext>
            </a:extLst>
          </p:cNvPr>
          <p:cNvSpPr/>
          <p:nvPr/>
        </p:nvSpPr>
        <p:spPr>
          <a:xfrm>
            <a:off x="5139027" y="3298391"/>
            <a:ext cx="2480875" cy="2493827"/>
          </a:xfrm>
          <a:prstGeom prst="ellipse">
            <a:avLst/>
          </a:prstGeom>
          <a:noFill/>
          <a:ln w="349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59" name="Oval 58">
            <a:extLst>
              <a:ext uri="{FF2B5EF4-FFF2-40B4-BE49-F238E27FC236}">
                <a16:creationId xmlns:a16="http://schemas.microsoft.com/office/drawing/2014/main" id="{ECFB86A4-A68E-4D6B-9BFD-39CC686397CD}"/>
              </a:ext>
            </a:extLst>
          </p:cNvPr>
          <p:cNvSpPr/>
          <p:nvPr/>
        </p:nvSpPr>
        <p:spPr>
          <a:xfrm>
            <a:off x="4779241" y="2930895"/>
            <a:ext cx="3163004" cy="3193578"/>
          </a:xfrm>
          <a:prstGeom prst="ellipse">
            <a:avLst/>
          </a:prstGeom>
          <a:noFill/>
          <a:ln w="349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66" name="Rectangle 29">
            <a:extLst>
              <a:ext uri="{FF2B5EF4-FFF2-40B4-BE49-F238E27FC236}">
                <a16:creationId xmlns:a16="http://schemas.microsoft.com/office/drawing/2014/main" id="{E690D322-6353-4E05-9F1A-310DEA1BD1F9}"/>
              </a:ext>
            </a:extLst>
          </p:cNvPr>
          <p:cNvSpPr>
            <a:spLocks noChangeArrowheads="1"/>
          </p:cNvSpPr>
          <p:nvPr/>
        </p:nvSpPr>
        <p:spPr bwMode="auto">
          <a:xfrm>
            <a:off x="3515193" y="2122428"/>
            <a:ext cx="2965894" cy="132343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0" dirty="0">
                <a:solidFill>
                  <a:schemeClr val="tx1"/>
                </a:solidFill>
                <a:latin typeface="Arial" pitchFamily="34" charset="0"/>
                <a:cs typeface="Arial" pitchFamily="34" charset="0"/>
              </a:rPr>
              <a:t>Contact Bears 045 True from us. It’s initial range on detection is 2nm using the VRM.</a:t>
            </a:r>
          </a:p>
        </p:txBody>
      </p:sp>
      <p:sp>
        <p:nvSpPr>
          <p:cNvPr id="88" name="Rectangle 29">
            <a:extLst>
              <a:ext uri="{FF2B5EF4-FFF2-40B4-BE49-F238E27FC236}">
                <a16:creationId xmlns:a16="http://schemas.microsoft.com/office/drawing/2014/main" id="{C2D82211-656A-44C5-9733-CE43FB23697E}"/>
              </a:ext>
            </a:extLst>
          </p:cNvPr>
          <p:cNvSpPr>
            <a:spLocks noChangeArrowheads="1"/>
          </p:cNvSpPr>
          <p:nvPr/>
        </p:nvSpPr>
        <p:spPr bwMode="auto">
          <a:xfrm>
            <a:off x="3515581" y="3493933"/>
            <a:ext cx="2965506" cy="101566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0" dirty="0">
                <a:solidFill>
                  <a:schemeClr val="tx1"/>
                </a:solidFill>
                <a:latin typeface="Arial" pitchFamily="34" charset="0"/>
                <a:cs typeface="Arial" pitchFamily="34" charset="0"/>
              </a:rPr>
              <a:t>The contact’s bearing is now 060 True. It’s range has decreased to 1.5nm</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NN310 - Advanced Navigation (NAV_2)</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sp>
        <p:nvSpPr>
          <p:cNvPr id="27" name="Rectangle 29">
            <a:extLst>
              <a:ext uri="{FF2B5EF4-FFF2-40B4-BE49-F238E27FC236}">
                <a16:creationId xmlns:a16="http://schemas.microsoft.com/office/drawing/2014/main" id="{FB257FF1-1428-44D7-8FF8-5F2337E7356F}"/>
              </a:ext>
            </a:extLst>
          </p:cNvPr>
          <p:cNvSpPr>
            <a:spLocks noChangeArrowheads="1"/>
          </p:cNvSpPr>
          <p:nvPr/>
        </p:nvSpPr>
        <p:spPr bwMode="auto">
          <a:xfrm>
            <a:off x="4213724" y="5573305"/>
            <a:ext cx="4182956" cy="1015663"/>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dirty="0">
                <a:solidFill>
                  <a:schemeClr val="tx1"/>
                </a:solidFill>
                <a:latin typeface="Arial" pitchFamily="34" charset="0"/>
                <a:cs typeface="Arial" pitchFamily="34" charset="0"/>
              </a:rPr>
              <a:t>Variable Range Marker (VRM)</a:t>
            </a:r>
            <a:r>
              <a:rPr lang="en-US" sz="2000" b="0" dirty="0">
                <a:solidFill>
                  <a:schemeClr val="tx1"/>
                </a:solidFill>
                <a:latin typeface="Arial" pitchFamily="34" charset="0"/>
                <a:cs typeface="Arial" pitchFamily="34" charset="0"/>
              </a:rPr>
              <a:t> – used to measure the </a:t>
            </a:r>
            <a:r>
              <a:rPr lang="en-US" sz="2000" dirty="0">
                <a:solidFill>
                  <a:schemeClr val="tx1"/>
                </a:solidFill>
                <a:latin typeface="Arial" pitchFamily="34" charset="0"/>
                <a:cs typeface="Arial" pitchFamily="34" charset="0"/>
              </a:rPr>
              <a:t>Distance</a:t>
            </a:r>
            <a:r>
              <a:rPr lang="en-US" sz="2000" b="0" dirty="0">
                <a:solidFill>
                  <a:schemeClr val="tx1"/>
                </a:solidFill>
                <a:latin typeface="Arial" pitchFamily="34" charset="0"/>
                <a:cs typeface="Arial" pitchFamily="34" charset="0"/>
              </a:rPr>
              <a:t> of a detected object from us. </a:t>
            </a:r>
          </a:p>
        </p:txBody>
      </p:sp>
      <p:sp>
        <p:nvSpPr>
          <p:cNvPr id="94" name="Rectangle 29">
            <a:extLst>
              <a:ext uri="{FF2B5EF4-FFF2-40B4-BE49-F238E27FC236}">
                <a16:creationId xmlns:a16="http://schemas.microsoft.com/office/drawing/2014/main" id="{D4CCDF32-DCC3-4933-A9AA-B7D3BF058CE7}"/>
              </a:ext>
            </a:extLst>
          </p:cNvPr>
          <p:cNvSpPr>
            <a:spLocks noChangeArrowheads="1"/>
          </p:cNvSpPr>
          <p:nvPr/>
        </p:nvSpPr>
        <p:spPr bwMode="auto">
          <a:xfrm>
            <a:off x="3501865" y="2137989"/>
            <a:ext cx="2965894" cy="1323439"/>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0" dirty="0">
                <a:solidFill>
                  <a:schemeClr val="tx1"/>
                </a:solidFill>
                <a:latin typeface="Arial" pitchFamily="34" charset="0"/>
                <a:cs typeface="Arial" pitchFamily="34" charset="0"/>
              </a:rPr>
              <a:t>By aligning the VRM to the tangent of the off-set EBL, the CPA can be calculated.</a:t>
            </a:r>
            <a:endParaRPr lang="en-US" sz="2000" dirty="0">
              <a:solidFill>
                <a:schemeClr val="tx1"/>
              </a:solidFill>
              <a:latin typeface="Arial" pitchFamily="34" charset="0"/>
              <a:cs typeface="Arial" pitchFamily="34" charset="0"/>
            </a:endParaRPr>
          </a:p>
        </p:txBody>
      </p:sp>
      <p:cxnSp>
        <p:nvCxnSpPr>
          <p:cNvPr id="60" name="Straight Connector 59">
            <a:extLst>
              <a:ext uri="{FF2B5EF4-FFF2-40B4-BE49-F238E27FC236}">
                <a16:creationId xmlns:a16="http://schemas.microsoft.com/office/drawing/2014/main" id="{7C714F3C-97C4-4B4A-9220-5D7D57E76F5C}"/>
              </a:ext>
            </a:extLst>
          </p:cNvPr>
          <p:cNvCxnSpPr>
            <a:cxnSpLocks/>
            <a:stCxn id="26" idx="6"/>
            <a:endCxn id="28" idx="1"/>
          </p:cNvCxnSpPr>
          <p:nvPr/>
        </p:nvCxnSpPr>
        <p:spPr>
          <a:xfrm flipV="1">
            <a:off x="6446576" y="4488663"/>
            <a:ext cx="1998865" cy="62448"/>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3DEB12B-362D-43CE-9E17-D3A5962601C8}"/>
              </a:ext>
            </a:extLst>
          </p:cNvPr>
          <p:cNvSpPr/>
          <p:nvPr/>
        </p:nvSpPr>
        <p:spPr>
          <a:xfrm>
            <a:off x="5308652" y="3480926"/>
            <a:ext cx="2109372" cy="2130430"/>
          </a:xfrm>
          <a:prstGeom prst="ellipse">
            <a:avLst/>
          </a:prstGeom>
          <a:noFill/>
          <a:ln w="349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tx1"/>
                </a:solidFill>
              </a:ln>
            </a:endParaRPr>
          </a:p>
        </p:txBody>
      </p:sp>
      <p:sp>
        <p:nvSpPr>
          <p:cNvPr id="64" name="TextBox 63">
            <a:extLst>
              <a:ext uri="{FF2B5EF4-FFF2-40B4-BE49-F238E27FC236}">
                <a16:creationId xmlns:a16="http://schemas.microsoft.com/office/drawing/2014/main" id="{46039F37-542C-43E1-8589-2AE5B37AC09C}"/>
              </a:ext>
            </a:extLst>
          </p:cNvPr>
          <p:cNvSpPr txBox="1"/>
          <p:nvPr/>
        </p:nvSpPr>
        <p:spPr>
          <a:xfrm>
            <a:off x="7237125" y="4547289"/>
            <a:ext cx="1118797" cy="307777"/>
          </a:xfrm>
          <a:prstGeom prst="rect">
            <a:avLst/>
          </a:prstGeom>
          <a:noFill/>
        </p:spPr>
        <p:txBody>
          <a:bodyPr wrap="square" rtlCol="0">
            <a:spAutoFit/>
          </a:bodyPr>
          <a:lstStyle/>
          <a:p>
            <a:pPr algn="ctr"/>
            <a:r>
              <a:rPr lang="en-US" sz="1400" dirty="0">
                <a:solidFill>
                  <a:srgbClr val="00B050"/>
                </a:solidFill>
              </a:rPr>
              <a:t>1.25nm</a:t>
            </a:r>
          </a:p>
        </p:txBody>
      </p:sp>
      <p:sp>
        <p:nvSpPr>
          <p:cNvPr id="65" name="Rectangle 29">
            <a:extLst>
              <a:ext uri="{FF2B5EF4-FFF2-40B4-BE49-F238E27FC236}">
                <a16:creationId xmlns:a16="http://schemas.microsoft.com/office/drawing/2014/main" id="{2F551C18-F2A6-417A-AE6A-AC889E3FA2A4}"/>
              </a:ext>
            </a:extLst>
          </p:cNvPr>
          <p:cNvSpPr>
            <a:spLocks noChangeArrowheads="1"/>
          </p:cNvSpPr>
          <p:nvPr/>
        </p:nvSpPr>
        <p:spPr bwMode="auto">
          <a:xfrm>
            <a:off x="3500988" y="4323687"/>
            <a:ext cx="2965894" cy="707886"/>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0" dirty="0">
                <a:solidFill>
                  <a:schemeClr val="tx1"/>
                </a:solidFill>
                <a:latin typeface="Arial" pitchFamily="34" charset="0"/>
                <a:cs typeface="Arial" pitchFamily="34" charset="0"/>
              </a:rPr>
              <a:t>The distance of CPA is 1.25nm. </a:t>
            </a:r>
            <a:endParaRPr lang="en-US" sz="2000" dirty="0">
              <a:solidFill>
                <a:schemeClr val="tx1"/>
              </a:solidFill>
              <a:latin typeface="Arial" pitchFamily="34" charset="0"/>
              <a:cs typeface="Arial" pitchFamily="34" charset="0"/>
            </a:endParaRPr>
          </a:p>
        </p:txBody>
      </p:sp>
      <p:sp>
        <p:nvSpPr>
          <p:cNvPr id="61" name="Rectangle 29">
            <a:extLst>
              <a:ext uri="{FF2B5EF4-FFF2-40B4-BE49-F238E27FC236}">
                <a16:creationId xmlns:a16="http://schemas.microsoft.com/office/drawing/2014/main" id="{9F260124-F902-4176-89BD-D36C36736413}"/>
              </a:ext>
            </a:extLst>
          </p:cNvPr>
          <p:cNvSpPr>
            <a:spLocks noChangeArrowheads="1"/>
          </p:cNvSpPr>
          <p:nvPr/>
        </p:nvSpPr>
        <p:spPr bwMode="auto">
          <a:xfrm>
            <a:off x="3500988" y="3544612"/>
            <a:ext cx="2965894" cy="707886"/>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0" dirty="0">
                <a:solidFill>
                  <a:schemeClr val="tx1"/>
                </a:solidFill>
                <a:latin typeface="Arial" pitchFamily="34" charset="0"/>
                <a:cs typeface="Arial" pitchFamily="34" charset="0"/>
              </a:rPr>
              <a:t>The True bearing of CPA is 090. </a:t>
            </a:r>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72557208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0" presetClass="exit" presetSubtype="0" fill="hold" grpId="1" nodeType="withEffect">
                                  <p:stCondLst>
                                    <p:cond delay="500"/>
                                  </p:stCondLst>
                                  <p:childTnLst>
                                    <p:animEffect transition="out" filter="fade">
                                      <p:cBhvr>
                                        <p:cTn id="26" dur="500"/>
                                        <p:tgtEl>
                                          <p:spTgt spid="51"/>
                                        </p:tgtEl>
                                      </p:cBhvr>
                                    </p:animEffect>
                                    <p:set>
                                      <p:cBhvr>
                                        <p:cTn id="27" dur="1" fill="hold">
                                          <p:stCondLst>
                                            <p:cond delay="499"/>
                                          </p:stCondLst>
                                        </p:cTn>
                                        <p:tgtEl>
                                          <p:spTgt spid="51"/>
                                        </p:tgtEl>
                                        <p:attrNameLst>
                                          <p:attrName>style.visibility</p:attrName>
                                        </p:attrNameLst>
                                      </p:cBhvr>
                                      <p:to>
                                        <p:strVal val="hidden"/>
                                      </p:to>
                                    </p:set>
                                  </p:childTnLst>
                                </p:cTn>
                              </p:par>
                            </p:childTnLst>
                          </p:cTn>
                        </p:par>
                        <p:par>
                          <p:cTn id="28" fill="hold">
                            <p:stCondLst>
                              <p:cond delay="1000"/>
                            </p:stCondLst>
                            <p:childTnLst>
                              <p:par>
                                <p:cTn id="29" presetID="10" presetClass="exit" presetSubtype="0" fill="hold" grpId="1" nodeType="afterEffect">
                                  <p:stCondLst>
                                    <p:cond delay="0"/>
                                  </p:stCondLst>
                                  <p:childTnLst>
                                    <p:animEffect transition="out" filter="fade">
                                      <p:cBhvr>
                                        <p:cTn id="30" dur="500"/>
                                        <p:tgtEl>
                                          <p:spTgt spid="49"/>
                                        </p:tgtEl>
                                      </p:cBhvr>
                                    </p:animEffect>
                                    <p:set>
                                      <p:cBhvr>
                                        <p:cTn id="31" dur="1" fill="hold">
                                          <p:stCondLst>
                                            <p:cond delay="499"/>
                                          </p:stCondLst>
                                        </p:cTn>
                                        <p:tgtEl>
                                          <p:spTgt spid="49"/>
                                        </p:tgtEl>
                                        <p:attrNameLst>
                                          <p:attrName>style.visibility</p:attrName>
                                        </p:attrNameLst>
                                      </p:cBhvr>
                                      <p:to>
                                        <p:strVal val="hidden"/>
                                      </p:to>
                                    </p:se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childTnLst>
                          </p:cTn>
                        </p:par>
                        <p:par>
                          <p:cTn id="39" fill="hold">
                            <p:stCondLst>
                              <p:cond delay="2000"/>
                            </p:stCondLst>
                            <p:childTnLst>
                              <p:par>
                                <p:cTn id="40" presetID="1" presetClass="exit" presetSubtype="0" fill="hold" grpId="1" nodeType="afterEffect">
                                  <p:stCondLst>
                                    <p:cond delay="100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3000"/>
                            </p:stCondLst>
                            <p:childTnLst>
                              <p:par>
                                <p:cTn id="43" presetID="1" presetClass="exit" presetSubtype="0" fill="hold" grpId="1" nodeType="afterEffect">
                                  <p:stCondLst>
                                    <p:cond delay="0"/>
                                  </p:stCondLst>
                                  <p:childTnLst>
                                    <p:set>
                                      <p:cBhvr>
                                        <p:cTn id="44" dur="1" fill="hold">
                                          <p:stCondLst>
                                            <p:cond delay="0"/>
                                          </p:stCondLst>
                                        </p:cTn>
                                        <p:tgtEl>
                                          <p:spTgt spid="52"/>
                                        </p:tgtEl>
                                        <p:attrNameLst>
                                          <p:attrName>style.visibility</p:attrName>
                                        </p:attrNameLst>
                                      </p:cBhvr>
                                      <p:to>
                                        <p:strVal val="hidden"/>
                                      </p:to>
                                    </p:set>
                                  </p:childTnLst>
                                </p:cTn>
                              </p:par>
                            </p:childTnLst>
                          </p:cTn>
                        </p:par>
                        <p:par>
                          <p:cTn id="45" fill="hold">
                            <p:stCondLst>
                              <p:cond delay="3000"/>
                            </p:stCondLst>
                            <p:childTnLst>
                              <p:par>
                                <p:cTn id="46" presetID="10" presetClass="entr" presetSubtype="0" fill="hold" grpId="1" nodeType="afterEffect">
                                  <p:stCondLst>
                                    <p:cond delay="40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par>
                          <p:cTn id="49" fill="hold">
                            <p:stCondLst>
                              <p:cond delay="3900"/>
                            </p:stCondLst>
                            <p:childTnLst>
                              <p:par>
                                <p:cTn id="50" presetID="10" presetClass="entr" presetSubtype="0"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par>
                          <p:cTn id="53" fill="hold">
                            <p:stCondLst>
                              <p:cond delay="4400"/>
                            </p:stCondLst>
                            <p:childTnLst>
                              <p:par>
                                <p:cTn id="54" presetID="1" presetClass="exit" presetSubtype="0" fill="hold" grpId="2" nodeType="afterEffect">
                                  <p:stCondLst>
                                    <p:cond delay="0"/>
                                  </p:stCondLst>
                                  <p:childTnLst>
                                    <p:set>
                                      <p:cBhvr>
                                        <p:cTn id="55" dur="1" fill="hold">
                                          <p:stCondLst>
                                            <p:cond delay="0"/>
                                          </p:stCondLst>
                                        </p:cTn>
                                        <p:tgtEl>
                                          <p:spTgt spid="58"/>
                                        </p:tgtEl>
                                        <p:attrNameLst>
                                          <p:attrName>style.visibility</p:attrName>
                                        </p:attrNameLst>
                                      </p:cBhvr>
                                      <p:to>
                                        <p:strVal val="hidden"/>
                                      </p:to>
                                    </p:set>
                                  </p:childTnLst>
                                </p:cTn>
                              </p:par>
                            </p:childTnLst>
                          </p:cTn>
                        </p:par>
                        <p:par>
                          <p:cTn id="56" fill="hold">
                            <p:stCondLst>
                              <p:cond delay="4400"/>
                            </p:stCondLst>
                            <p:childTnLst>
                              <p:par>
                                <p:cTn id="57" presetID="1" presetClass="exit" presetSubtype="0" fill="hold" grpId="2" nodeType="afterEffect">
                                  <p:stCondLst>
                                    <p:cond delay="0"/>
                                  </p:stCondLst>
                                  <p:childTnLst>
                                    <p:set>
                                      <p:cBhvr>
                                        <p:cTn id="58" dur="1" fill="hold">
                                          <p:stCondLst>
                                            <p:cond delay="0"/>
                                          </p:stCondLst>
                                        </p:cTn>
                                        <p:tgtEl>
                                          <p:spTgt spid="54"/>
                                        </p:tgtEl>
                                        <p:attrNameLst>
                                          <p:attrName>style.visibility</p:attrName>
                                        </p:attrNameLst>
                                      </p:cBhvr>
                                      <p:to>
                                        <p:strVal val="hidden"/>
                                      </p:to>
                                    </p:set>
                                  </p:childTnLst>
                                </p:cTn>
                              </p:par>
                            </p:childTnLst>
                          </p:cTn>
                        </p:par>
                        <p:par>
                          <p:cTn id="59" fill="hold">
                            <p:stCondLst>
                              <p:cond delay="4400"/>
                            </p:stCondLst>
                            <p:childTnLst>
                              <p:par>
                                <p:cTn id="60" presetID="10" presetClass="entr" presetSubtype="0" fill="hold" grpId="0" nodeType="afterEffect">
                                  <p:stCondLst>
                                    <p:cond delay="50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childTnLst>
                          </p:cTn>
                        </p:par>
                        <p:par>
                          <p:cTn id="66" fill="hold">
                            <p:stCondLst>
                              <p:cond delay="5400"/>
                            </p:stCondLst>
                            <p:childTnLst>
                              <p:par>
                                <p:cTn id="67" presetID="1" presetClass="entr" presetSubtype="0" fill="hold" grpId="0" nodeType="afterEffect">
                                  <p:stCondLst>
                                    <p:cond delay="400"/>
                                  </p:stCondLst>
                                  <p:childTnLst>
                                    <p:set>
                                      <p:cBhvr>
                                        <p:cTn id="68" dur="1" fill="hold">
                                          <p:stCondLst>
                                            <p:cond delay="0"/>
                                          </p:stCondLst>
                                        </p:cTn>
                                        <p:tgtEl>
                                          <p:spTgt spid="6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59"/>
                                        </p:tgtEl>
                                      </p:cBhvr>
                                    </p:animEffect>
                                    <p:set>
                                      <p:cBhvr>
                                        <p:cTn id="73" dur="1" fill="hold">
                                          <p:stCondLst>
                                            <p:cond delay="499"/>
                                          </p:stCondLst>
                                        </p:cTn>
                                        <p:tgtEl>
                                          <p:spTgt spid="59"/>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66"/>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55"/>
                                        </p:tgtEl>
                                        <p:attrNameLst>
                                          <p:attrName>style.visibility</p:attrName>
                                        </p:attrNameLst>
                                      </p:cBhvr>
                                      <p:to>
                                        <p:strVal val="hidden"/>
                                      </p:to>
                                    </p:set>
                                  </p:childTnLst>
                                </p:cTn>
                              </p:par>
                              <p:par>
                                <p:cTn id="78" presetID="1" presetClass="entr" presetSubtype="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grpId="0" nodeType="afterEffect">
                                  <p:stCondLst>
                                    <p:cond delay="500"/>
                                  </p:stCondLst>
                                  <p:childTnLst>
                                    <p:set>
                                      <p:cBhvr>
                                        <p:cTn id="82" dur="1" fill="hold">
                                          <p:stCondLst>
                                            <p:cond delay="0"/>
                                          </p:stCondLst>
                                        </p:cTn>
                                        <p:tgtEl>
                                          <p:spTgt spid="73"/>
                                        </p:tgtEl>
                                        <p:attrNameLst>
                                          <p:attrName>style.visibility</p:attrName>
                                        </p:attrNameLst>
                                      </p:cBhvr>
                                      <p:to>
                                        <p:strVal val="visible"/>
                                      </p:to>
                                    </p:set>
                                  </p:childTnLst>
                                </p:cTn>
                              </p:par>
                            </p:childTnLst>
                          </p:cTn>
                        </p:par>
                        <p:par>
                          <p:cTn id="83" fill="hold">
                            <p:stCondLst>
                              <p:cond delay="1000"/>
                            </p:stCondLst>
                            <p:childTnLst>
                              <p:par>
                                <p:cTn id="84" presetID="1" presetClass="entr" presetSubtype="0" fill="hold" grpId="0" nodeType="afterEffect">
                                  <p:stCondLst>
                                    <p:cond delay="500"/>
                                  </p:stCondLst>
                                  <p:childTnLst>
                                    <p:set>
                                      <p:cBhvr>
                                        <p:cTn id="85" dur="1" fill="hold">
                                          <p:stCondLst>
                                            <p:cond delay="0"/>
                                          </p:stCondLst>
                                        </p:cTn>
                                        <p:tgtEl>
                                          <p:spTgt spid="74"/>
                                        </p:tgtEl>
                                        <p:attrNameLst>
                                          <p:attrName>style.visibility</p:attrName>
                                        </p:attrNameLst>
                                      </p:cBhvr>
                                      <p:to>
                                        <p:strVal val="visible"/>
                                      </p:to>
                                    </p:set>
                                  </p:childTnLst>
                                </p:cTn>
                              </p:par>
                            </p:childTnLst>
                          </p:cTn>
                        </p:par>
                        <p:par>
                          <p:cTn id="86" fill="hold">
                            <p:stCondLst>
                              <p:cond delay="1500"/>
                            </p:stCondLst>
                            <p:childTnLst>
                              <p:par>
                                <p:cTn id="87" presetID="1" presetClass="entr" presetSubtype="0" fill="hold" grpId="0" nodeType="afterEffect">
                                  <p:stCondLst>
                                    <p:cond delay="500"/>
                                  </p:stCondLst>
                                  <p:childTnLst>
                                    <p:set>
                                      <p:cBhvr>
                                        <p:cTn id="88" dur="1" fill="hold">
                                          <p:stCondLst>
                                            <p:cond delay="0"/>
                                          </p:stCondLst>
                                        </p:cTn>
                                        <p:tgtEl>
                                          <p:spTgt spid="75"/>
                                        </p:tgtEl>
                                        <p:attrNameLst>
                                          <p:attrName>style.visibility</p:attrName>
                                        </p:attrNameLst>
                                      </p:cBhvr>
                                      <p:to>
                                        <p:strVal val="visible"/>
                                      </p:to>
                                    </p:set>
                                  </p:childTnLst>
                                </p:cTn>
                              </p:par>
                            </p:childTnLst>
                          </p:cTn>
                        </p:par>
                        <p:par>
                          <p:cTn id="89" fill="hold">
                            <p:stCondLst>
                              <p:cond delay="2000"/>
                            </p:stCondLst>
                            <p:childTnLst>
                              <p:par>
                                <p:cTn id="90" presetID="1" presetClass="entr" presetSubtype="0" fill="hold" grpId="0" nodeType="afterEffect">
                                  <p:stCondLst>
                                    <p:cond delay="500"/>
                                  </p:stCondLst>
                                  <p:childTnLst>
                                    <p:set>
                                      <p:cBhvr>
                                        <p:cTn id="91" dur="1" fill="hold">
                                          <p:stCondLst>
                                            <p:cond delay="0"/>
                                          </p:stCondLst>
                                        </p:cTn>
                                        <p:tgtEl>
                                          <p:spTgt spid="76"/>
                                        </p:tgtEl>
                                        <p:attrNameLst>
                                          <p:attrName>style.visibility</p:attrName>
                                        </p:attrNameLst>
                                      </p:cBhvr>
                                      <p:to>
                                        <p:strVal val="visible"/>
                                      </p:to>
                                    </p:set>
                                  </p:childTnLst>
                                </p:cTn>
                              </p:par>
                            </p:childTnLst>
                          </p:cTn>
                        </p:par>
                        <p:par>
                          <p:cTn id="92" fill="hold">
                            <p:stCondLst>
                              <p:cond delay="2500"/>
                            </p:stCondLst>
                            <p:childTnLst>
                              <p:par>
                                <p:cTn id="93" presetID="1" presetClass="entr" presetSubtype="0" fill="hold" grpId="0" nodeType="afterEffect">
                                  <p:stCondLst>
                                    <p:cond delay="500"/>
                                  </p:stCondLst>
                                  <p:childTnLst>
                                    <p:set>
                                      <p:cBhvr>
                                        <p:cTn id="94" dur="1" fill="hold">
                                          <p:stCondLst>
                                            <p:cond delay="0"/>
                                          </p:stCondLst>
                                        </p:cTn>
                                        <p:tgtEl>
                                          <p:spTgt spid="77"/>
                                        </p:tgtEl>
                                        <p:attrNameLst>
                                          <p:attrName>style.visibility</p:attrName>
                                        </p:attrNameLst>
                                      </p:cBhvr>
                                      <p:to>
                                        <p:strVal val="visible"/>
                                      </p:to>
                                    </p:set>
                                  </p:childTnLst>
                                </p:cTn>
                              </p:par>
                            </p:childTnLst>
                          </p:cTn>
                        </p:par>
                        <p:par>
                          <p:cTn id="95" fill="hold">
                            <p:stCondLst>
                              <p:cond delay="3000"/>
                            </p:stCondLst>
                            <p:childTnLst>
                              <p:par>
                                <p:cTn id="96" presetID="1" presetClass="exit" presetSubtype="0" fill="hold" grpId="0" nodeType="afterEffect">
                                  <p:stCondLst>
                                    <p:cond delay="0"/>
                                  </p:stCondLst>
                                  <p:childTnLst>
                                    <p:set>
                                      <p:cBhvr>
                                        <p:cTn id="97" dur="1" fill="hold">
                                          <p:stCondLst>
                                            <p:cond delay="0"/>
                                          </p:stCondLst>
                                        </p:cTn>
                                        <p:tgtEl>
                                          <p:spTgt spid="67"/>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62"/>
                                        </p:tgtEl>
                                      </p:cBhvr>
                                    </p:animEffect>
                                    <p:set>
                                      <p:cBhvr>
                                        <p:cTn id="102" dur="1" fill="hold">
                                          <p:stCondLst>
                                            <p:cond delay="499"/>
                                          </p:stCondLst>
                                        </p:cTn>
                                        <p:tgtEl>
                                          <p:spTgt spid="6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102"/>
                                        </p:tgtEl>
                                        <p:attrNameLst>
                                          <p:attrName>style.visibility</p:attrName>
                                        </p:attrNameLst>
                                      </p:cBhvr>
                                      <p:to>
                                        <p:strVal val="visible"/>
                                      </p:to>
                                    </p:se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500"/>
                                        <p:tgtEl>
                                          <p:spTgt spid="54"/>
                                        </p:tgtEl>
                                      </p:cBhvr>
                                    </p:animEffect>
                                  </p:childTnLst>
                                </p:cTn>
                              </p:par>
                              <p:par>
                                <p:cTn id="109" presetID="1" presetClass="entr" presetSubtype="0" fill="hold" nodeType="withEffect">
                                  <p:stCondLst>
                                    <p:cond delay="0"/>
                                  </p:stCondLst>
                                  <p:childTnLst>
                                    <p:set>
                                      <p:cBhvr>
                                        <p:cTn id="110" dur="1" fill="hold">
                                          <p:stCondLst>
                                            <p:cond delay="0"/>
                                          </p:stCondLst>
                                        </p:cTn>
                                        <p:tgtEl>
                                          <p:spTgt spid="96"/>
                                        </p:tgtEl>
                                        <p:attrNameLst>
                                          <p:attrName>style.visibility</p:attrName>
                                        </p:attrNameLst>
                                      </p:cBhvr>
                                      <p:to>
                                        <p:strVal val="visible"/>
                                      </p:to>
                                    </p:set>
                                  </p:childTnLst>
                                </p:cTn>
                              </p:par>
                            </p:childTnLst>
                          </p:cTn>
                        </p:par>
                        <p:par>
                          <p:cTn id="111" fill="hold">
                            <p:stCondLst>
                              <p:cond delay="1000"/>
                            </p:stCondLst>
                            <p:childTnLst>
                              <p:par>
                                <p:cTn id="112" presetID="1" presetClass="entr" presetSubtype="0" fill="hold" grpId="0" nodeType="afterEffect">
                                  <p:stCondLst>
                                    <p:cond delay="0"/>
                                  </p:stCondLst>
                                  <p:childTnLst>
                                    <p:set>
                                      <p:cBhvr>
                                        <p:cTn id="113" dur="1" fill="hold">
                                          <p:stCondLst>
                                            <p:cond delay="0"/>
                                          </p:stCondLst>
                                        </p:cTn>
                                        <p:tgtEl>
                                          <p:spTgt spid="88"/>
                                        </p:tgtEl>
                                        <p:attrNameLst>
                                          <p:attrName>style.visibility</p:attrName>
                                        </p:attrNameLst>
                                      </p:cBhvr>
                                      <p:to>
                                        <p:strVal val="visible"/>
                                      </p:to>
                                    </p:set>
                                  </p:childTnLst>
                                </p:cTn>
                              </p:par>
                            </p:childTnLst>
                          </p:cTn>
                        </p:par>
                        <p:par>
                          <p:cTn id="114" fill="hold">
                            <p:stCondLst>
                              <p:cond delay="1000"/>
                            </p:stCondLst>
                            <p:childTnLst>
                              <p:par>
                                <p:cTn id="115" presetID="1" presetClass="entr" presetSubtype="0" fill="hold" grpId="1" nodeType="afterEffect">
                                  <p:stCondLst>
                                    <p:cond delay="500"/>
                                  </p:stCondLst>
                                  <p:childTnLst>
                                    <p:set>
                                      <p:cBhvr>
                                        <p:cTn id="116" dur="1" fill="hold">
                                          <p:stCondLst>
                                            <p:cond delay="0"/>
                                          </p:stCondLst>
                                        </p:cTn>
                                        <p:tgtEl>
                                          <p:spTgt spid="58"/>
                                        </p:tgtEl>
                                        <p:attrNameLst>
                                          <p:attrName>style.visibility</p:attrName>
                                        </p:attrNameLst>
                                      </p:cBhvr>
                                      <p:to>
                                        <p:strVal val="visible"/>
                                      </p:to>
                                    </p:set>
                                  </p:childTnLst>
                                </p:cTn>
                              </p:par>
                            </p:childTnLst>
                          </p:cTn>
                        </p:par>
                        <p:par>
                          <p:cTn id="117" fill="hold">
                            <p:stCondLst>
                              <p:cond delay="1500"/>
                            </p:stCondLst>
                            <p:childTnLst>
                              <p:par>
                                <p:cTn id="118" presetID="10" presetClass="entr" presetSubtype="0" fill="hold" nodeType="afterEffect">
                                  <p:stCondLst>
                                    <p:cond delay="0"/>
                                  </p:stCondLst>
                                  <p:childTnLst>
                                    <p:set>
                                      <p:cBhvr>
                                        <p:cTn id="119" dur="1" fill="hold">
                                          <p:stCondLst>
                                            <p:cond delay="0"/>
                                          </p:stCondLst>
                                        </p:cTn>
                                        <p:tgtEl>
                                          <p:spTgt spid="89"/>
                                        </p:tgtEl>
                                        <p:attrNameLst>
                                          <p:attrName>style.visibility</p:attrName>
                                        </p:attrNameLst>
                                      </p:cBhvr>
                                      <p:to>
                                        <p:strVal val="visible"/>
                                      </p:to>
                                    </p:set>
                                    <p:animEffect transition="in" filter="fade">
                                      <p:cBhvr>
                                        <p:cTn id="120" dur="500"/>
                                        <p:tgtEl>
                                          <p:spTgt spid="89"/>
                                        </p:tgtEl>
                                      </p:cBhvr>
                                    </p:animEffect>
                                  </p:childTnLst>
                                </p:cTn>
                              </p:par>
                              <p:par>
                                <p:cTn id="121" presetID="1" presetClass="entr" presetSubtype="0" fill="hold" grpId="0" nodeType="withEffect">
                                  <p:stCondLst>
                                    <p:cond delay="0"/>
                                  </p:stCondLst>
                                  <p:childTnLst>
                                    <p:set>
                                      <p:cBhvr>
                                        <p:cTn id="122" dur="1" fill="hold">
                                          <p:stCondLst>
                                            <p:cond delay="0"/>
                                          </p:stCondLst>
                                        </p:cTn>
                                        <p:tgtEl>
                                          <p:spTgt spid="92"/>
                                        </p:tgtEl>
                                        <p:attrNameLst>
                                          <p:attrName>style.visibility</p:attrName>
                                        </p:attrNameLst>
                                      </p:cBhvr>
                                      <p:to>
                                        <p:strVal val="visible"/>
                                      </p:to>
                                    </p:set>
                                  </p:childTnLst>
                                </p:cTn>
                              </p:par>
                            </p:childTnLst>
                          </p:cTn>
                        </p:par>
                        <p:par>
                          <p:cTn id="123" fill="hold">
                            <p:stCondLst>
                              <p:cond delay="2000"/>
                            </p:stCondLst>
                            <p:childTnLst>
                              <p:par>
                                <p:cTn id="124" presetID="1" presetClass="exit" presetSubtype="0" fill="hold" grpId="1" nodeType="afterEffect">
                                  <p:stCondLst>
                                    <p:cond delay="0"/>
                                  </p:stCondLst>
                                  <p:childTnLst>
                                    <p:set>
                                      <p:cBhvr>
                                        <p:cTn id="125" dur="1" fill="hold">
                                          <p:stCondLst>
                                            <p:cond delay="0"/>
                                          </p:stCondLst>
                                        </p:cTn>
                                        <p:tgtEl>
                                          <p:spTgt spid="88"/>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94"/>
                                        </p:tgtEl>
                                        <p:attrNameLst>
                                          <p:attrName>style.visibility</p:attrName>
                                        </p:attrNameLst>
                                      </p:cBhvr>
                                      <p:to>
                                        <p:strVal val="visible"/>
                                      </p:to>
                                    </p:set>
                                  </p:childTnLst>
                                </p:cTn>
                              </p:par>
                              <p:par>
                                <p:cTn id="130" presetID="1" presetClass="exit" presetSubtype="0" fill="hold" nodeType="withEffect">
                                  <p:stCondLst>
                                    <p:cond delay="0"/>
                                  </p:stCondLst>
                                  <p:childTnLst>
                                    <p:set>
                                      <p:cBhvr>
                                        <p:cTn id="131" dur="1" fill="hold">
                                          <p:stCondLst>
                                            <p:cond delay="0"/>
                                          </p:stCondLst>
                                        </p:cTn>
                                        <p:tgtEl>
                                          <p:spTgt spid="89"/>
                                        </p:tgtEl>
                                        <p:attrNameLst>
                                          <p:attrName>style.visibility</p:attrName>
                                        </p:attrNameLst>
                                      </p:cBhvr>
                                      <p:to>
                                        <p:strVal val="hidden"/>
                                      </p:to>
                                    </p:set>
                                  </p:childTnLst>
                                </p:cTn>
                              </p:par>
                              <p:par>
                                <p:cTn id="132" presetID="1" presetClass="exit" presetSubtype="0" fill="hold" grpId="3" nodeType="withEffect">
                                  <p:stCondLst>
                                    <p:cond delay="0"/>
                                  </p:stCondLst>
                                  <p:childTnLst>
                                    <p:set>
                                      <p:cBhvr>
                                        <p:cTn id="133" dur="1" fill="hold">
                                          <p:stCondLst>
                                            <p:cond delay="0"/>
                                          </p:stCondLst>
                                        </p:cTn>
                                        <p:tgtEl>
                                          <p:spTgt spid="54"/>
                                        </p:tgtEl>
                                        <p:attrNameLst>
                                          <p:attrName>style.visibility</p:attrName>
                                        </p:attrNameLst>
                                      </p:cBhvr>
                                      <p:to>
                                        <p:strVal val="hidden"/>
                                      </p:to>
                                    </p:set>
                                  </p:childTnLst>
                                </p:cTn>
                              </p:par>
                              <p:par>
                                <p:cTn id="134" presetID="1" presetClass="exit" presetSubtype="0" fill="hold" grpId="3" nodeType="withEffect">
                                  <p:stCondLst>
                                    <p:cond delay="0"/>
                                  </p:stCondLst>
                                  <p:childTnLst>
                                    <p:set>
                                      <p:cBhvr>
                                        <p:cTn id="135" dur="1" fill="hold">
                                          <p:stCondLst>
                                            <p:cond delay="0"/>
                                          </p:stCondLst>
                                        </p:cTn>
                                        <p:tgtEl>
                                          <p:spTgt spid="58"/>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61"/>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60"/>
                                        </p:tgtEl>
                                        <p:attrNameLst>
                                          <p:attrName>style.visibility</p:attrName>
                                        </p:attrNameLst>
                                      </p:cBhvr>
                                      <p:to>
                                        <p:strVal val="visible"/>
                                      </p:to>
                                    </p:set>
                                  </p:childTnLst>
                                </p:cTn>
                              </p:par>
                            </p:childTnLst>
                          </p:cTn>
                        </p:par>
                        <p:par>
                          <p:cTn id="142" fill="hold">
                            <p:stCondLst>
                              <p:cond delay="0"/>
                            </p:stCondLst>
                            <p:childTnLst>
                              <p:par>
                                <p:cTn id="143" presetID="10" presetClass="entr" presetSubtype="0" fill="hold" grpId="0" nodeType="afterEffect">
                                  <p:stCondLst>
                                    <p:cond delay="0"/>
                                  </p:stCondLst>
                                  <p:childTnLst>
                                    <p:set>
                                      <p:cBhvr>
                                        <p:cTn id="144" dur="1" fill="hold">
                                          <p:stCondLst>
                                            <p:cond delay="0"/>
                                          </p:stCondLst>
                                        </p:cTn>
                                        <p:tgtEl>
                                          <p:spTgt spid="63"/>
                                        </p:tgtEl>
                                        <p:attrNameLst>
                                          <p:attrName>style.visibility</p:attrName>
                                        </p:attrNameLst>
                                      </p:cBhvr>
                                      <p:to>
                                        <p:strVal val="visible"/>
                                      </p:to>
                                    </p:set>
                                    <p:animEffect transition="in" filter="fade">
                                      <p:cBhvr>
                                        <p:cTn id="145" dur="500"/>
                                        <p:tgtEl>
                                          <p:spTgt spid="63"/>
                                        </p:tgtEl>
                                      </p:cBhvr>
                                    </p:animEffect>
                                  </p:childTnLst>
                                </p:cTn>
                              </p:par>
                            </p:childTnLst>
                          </p:cTn>
                        </p:par>
                        <p:par>
                          <p:cTn id="146" fill="hold">
                            <p:stCondLst>
                              <p:cond delay="500"/>
                            </p:stCondLst>
                            <p:childTnLst>
                              <p:par>
                                <p:cTn id="147" presetID="1" presetClass="entr" presetSubtype="0" fill="hold" grpId="1" nodeType="afterEffect">
                                  <p:stCondLst>
                                    <p:cond delay="500"/>
                                  </p:stCondLst>
                                  <p:childTnLst>
                                    <p:set>
                                      <p:cBhvr>
                                        <p:cTn id="148" dur="1" fill="hold">
                                          <p:stCondLst>
                                            <p:cond delay="0"/>
                                          </p:stCondLst>
                                        </p:cTn>
                                        <p:tgtEl>
                                          <p:spTgt spid="63"/>
                                        </p:tgtEl>
                                        <p:attrNameLst>
                                          <p:attrName>style.visibility</p:attrName>
                                        </p:attrNameLst>
                                      </p:cBhvr>
                                      <p:to>
                                        <p:strVal val="visible"/>
                                      </p:to>
                                    </p:set>
                                  </p:childTnLst>
                                </p:cTn>
                              </p:par>
                            </p:childTnLst>
                          </p:cTn>
                        </p:par>
                        <p:par>
                          <p:cTn id="149" fill="hold">
                            <p:stCondLst>
                              <p:cond delay="1000"/>
                            </p:stCondLst>
                            <p:childTnLst>
                              <p:par>
                                <p:cTn id="150" presetID="1" presetClass="entr" presetSubtype="0" fill="hold" grpId="0" nodeType="afterEffect">
                                  <p:stCondLst>
                                    <p:cond delay="0"/>
                                  </p:stCondLst>
                                  <p:childTnLst>
                                    <p:set>
                                      <p:cBhvr>
                                        <p:cTn id="151"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67" grpId="0"/>
      <p:bldP spid="69" grpId="0" animBg="1"/>
      <p:bldP spid="73" grpId="0" animBg="1"/>
      <p:bldP spid="74" grpId="0" animBg="1"/>
      <p:bldP spid="75" grpId="0" animBg="1"/>
      <p:bldP spid="76" grpId="0" animBg="1"/>
      <p:bldP spid="77" grpId="0" animBg="1"/>
      <p:bldP spid="92" grpId="0"/>
      <p:bldP spid="102" grpId="0" animBg="1"/>
      <p:bldP spid="49" grpId="0" animBg="1"/>
      <p:bldP spid="49" grpId="1" animBg="1"/>
      <p:bldP spid="51" grpId="0"/>
      <p:bldP spid="51" grpId="1"/>
      <p:bldP spid="52" grpId="0"/>
      <p:bldP spid="52" grpId="1"/>
      <p:bldP spid="54" grpId="0"/>
      <p:bldP spid="54" grpId="1"/>
      <p:bldP spid="54" grpId="2"/>
      <p:bldP spid="54" grpId="3"/>
      <p:bldP spid="55" grpId="0"/>
      <p:bldP spid="55" grpId="1"/>
      <p:bldP spid="56" grpId="0" animBg="1"/>
      <p:bldP spid="56" grpId="1" animBg="1"/>
      <p:bldP spid="58" grpId="0" animBg="1"/>
      <p:bldP spid="58" grpId="1" animBg="1"/>
      <p:bldP spid="58" grpId="2" animBg="1"/>
      <p:bldP spid="58" grpId="3" animBg="1"/>
      <p:bldP spid="59" grpId="0" animBg="1"/>
      <p:bldP spid="59" grpId="1" animBg="1"/>
      <p:bldP spid="66" grpId="0" animBg="1"/>
      <p:bldP spid="66" grpId="1" animBg="1"/>
      <p:bldP spid="88" grpId="0" animBg="1"/>
      <p:bldP spid="88" grpId="1" animBg="1"/>
      <p:bldP spid="27" grpId="0" animBg="1"/>
      <p:bldP spid="94" grpId="0" animBg="1"/>
      <p:bldP spid="63" grpId="0" animBg="1"/>
      <p:bldP spid="63" grpId="1" animBg="1"/>
      <p:bldP spid="65" grpId="0" animBg="1"/>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8DA05B-A278-4A50-B389-45A3A76BE26B}"/>
              </a:ext>
            </a:extLst>
          </p:cNvPr>
          <p:cNvPicPr>
            <a:picLocks noChangeAspect="1"/>
          </p:cNvPicPr>
          <p:nvPr/>
        </p:nvPicPr>
        <p:blipFill>
          <a:blip r:embed="rId3"/>
          <a:stretch>
            <a:fillRect/>
          </a:stretch>
        </p:blipFill>
        <p:spPr>
          <a:xfrm>
            <a:off x="0" y="0"/>
            <a:ext cx="9144000" cy="1676400"/>
          </a:xfrm>
          <a:prstGeom prst="rect">
            <a:avLst/>
          </a:prstGeom>
        </p:spPr>
      </p:pic>
      <p:pic>
        <p:nvPicPr>
          <p:cNvPr id="5" name="Picture 4">
            <a:extLst>
              <a:ext uri="{FF2B5EF4-FFF2-40B4-BE49-F238E27FC236}">
                <a16:creationId xmlns:a16="http://schemas.microsoft.com/office/drawing/2014/main" id="{7C95E50B-3B50-4444-8231-F351E795E2ED}"/>
              </a:ext>
            </a:extLst>
          </p:cNvPr>
          <p:cNvPicPr>
            <a:picLocks noChangeAspect="1"/>
          </p:cNvPicPr>
          <p:nvPr/>
        </p:nvPicPr>
        <p:blipFill rotWithShape="1">
          <a:blip r:embed="rId4"/>
          <a:srcRect l="35011" t="19459" r="35833" b="11569"/>
          <a:stretch/>
        </p:blipFill>
        <p:spPr>
          <a:xfrm>
            <a:off x="-32045" y="2159513"/>
            <a:ext cx="9817689" cy="4354758"/>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a:ea typeface="+mn-ea"/>
                <a:cs typeface="+mn-cs"/>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NN310 - Advanced Navigation (NAV_2)</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0CC5680-8FAD-45DE-B0CB-693E57157211}"/>
              </a:ext>
            </a:extLst>
          </p:cNvPr>
          <p:cNvSpPr/>
          <p:nvPr/>
        </p:nvSpPr>
        <p:spPr>
          <a:xfrm>
            <a:off x="151761" y="1440455"/>
            <a:ext cx="8764102"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We can use functions such as the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Electronic Bearing Line (EBL)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and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Variable Range Marker (VRM)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to monitor and assess track.  </a:t>
            </a:r>
          </a:p>
        </p:txBody>
      </p:sp>
      <p:sp>
        <p:nvSpPr>
          <p:cNvPr id="18" name="Google Shape;109;p4">
            <a:extLst>
              <a:ext uri="{FF2B5EF4-FFF2-40B4-BE49-F238E27FC236}">
                <a16:creationId xmlns:a16="http://schemas.microsoft.com/office/drawing/2014/main" id="{ADAD70F1-47CC-4A88-BE10-AC4839E3C296}"/>
              </a:ext>
            </a:extLst>
          </p:cNvPr>
          <p:cNvSpPr txBox="1">
            <a:spLocks/>
          </p:cNvSpPr>
          <p:nvPr/>
        </p:nvSpPr>
        <p:spPr>
          <a:xfrm>
            <a:off x="1451870" y="-57695"/>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79646"/>
              </a:buClr>
              <a:buSzPts val="3200"/>
              <a:buFont typeface="Arial"/>
              <a:buNone/>
              <a:tabLst/>
              <a:defRPr/>
            </a:pPr>
            <a:r>
              <a:rPr kumimoji="0" lang="en-US" sz="4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Monitoring Track by Head Bearing</a:t>
            </a:r>
          </a:p>
        </p:txBody>
      </p:sp>
      <p:sp>
        <p:nvSpPr>
          <p:cNvPr id="2" name="Rectangle 1">
            <a:extLst>
              <a:ext uri="{FF2B5EF4-FFF2-40B4-BE49-F238E27FC236}">
                <a16:creationId xmlns:a16="http://schemas.microsoft.com/office/drawing/2014/main" id="{085BD3A8-CF80-4D46-A7A9-D7F02F027BF6}"/>
              </a:ext>
            </a:extLst>
          </p:cNvPr>
          <p:cNvSpPr/>
          <p:nvPr/>
        </p:nvSpPr>
        <p:spPr>
          <a:xfrm>
            <a:off x="482744" y="2708104"/>
            <a:ext cx="8025448" cy="646331"/>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When transiting into or from a Port, track legs are normally aligned to a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Head</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or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Stern Mark</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so that a visual assessment of position can be made.</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EC3576ED-29AE-49BC-8326-9EF9A6D0D343}"/>
              </a:ext>
            </a:extLst>
          </p:cNvPr>
          <p:cNvCxnSpPr>
            <a:cxnSpLocks/>
          </p:cNvCxnSpPr>
          <p:nvPr/>
        </p:nvCxnSpPr>
        <p:spPr>
          <a:xfrm flipH="1" flipV="1">
            <a:off x="2677099" y="4649118"/>
            <a:ext cx="1958629" cy="144866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F00FA3-4ED0-4C46-A44F-B12C5D721ED9}"/>
              </a:ext>
            </a:extLst>
          </p:cNvPr>
          <p:cNvCxnSpPr>
            <a:cxnSpLocks/>
          </p:cNvCxnSpPr>
          <p:nvPr/>
        </p:nvCxnSpPr>
        <p:spPr>
          <a:xfrm flipH="1" flipV="1">
            <a:off x="-76199" y="4505071"/>
            <a:ext cx="7428319" cy="447929"/>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215D34E-14D1-45BB-9B56-D4F4D45C078E}"/>
              </a:ext>
            </a:extLst>
          </p:cNvPr>
          <p:cNvCxnSpPr>
            <a:cxnSpLocks/>
          </p:cNvCxnSpPr>
          <p:nvPr/>
        </p:nvCxnSpPr>
        <p:spPr>
          <a:xfrm flipH="1" flipV="1">
            <a:off x="4600698" y="6071147"/>
            <a:ext cx="733302" cy="4431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194A718-965F-41F7-9F74-207E25B0AA8C}"/>
              </a:ext>
            </a:extLst>
          </p:cNvPr>
          <p:cNvSpPr/>
          <p:nvPr/>
        </p:nvSpPr>
        <p:spPr>
          <a:xfrm>
            <a:off x="7113040" y="4768334"/>
            <a:ext cx="39214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a:noFill/>
              </a:ln>
              <a:solidFill>
                <a:prstClr val="white"/>
              </a:solidFill>
              <a:effectLst/>
              <a:uLnTx/>
              <a:uFillTx/>
              <a:latin typeface="Calibri"/>
              <a:ea typeface="+mn-ea"/>
              <a:cs typeface="+mn-cs"/>
            </a:endParaRPr>
          </a:p>
        </p:txBody>
      </p:sp>
      <p:cxnSp>
        <p:nvCxnSpPr>
          <p:cNvPr id="38" name="Straight Connector 37">
            <a:extLst>
              <a:ext uri="{FF2B5EF4-FFF2-40B4-BE49-F238E27FC236}">
                <a16:creationId xmlns:a16="http://schemas.microsoft.com/office/drawing/2014/main" id="{367ED3B0-FA83-43CD-884D-4D8B04385AF9}"/>
              </a:ext>
            </a:extLst>
          </p:cNvPr>
          <p:cNvCxnSpPr>
            <a:cxnSpLocks/>
          </p:cNvCxnSpPr>
          <p:nvPr/>
        </p:nvCxnSpPr>
        <p:spPr>
          <a:xfrm>
            <a:off x="1638816" y="4595922"/>
            <a:ext cx="5713304" cy="377946"/>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0999452-A188-44B0-9641-A7A5A580643C}"/>
              </a:ext>
            </a:extLst>
          </p:cNvPr>
          <p:cNvSpPr/>
          <p:nvPr/>
        </p:nvSpPr>
        <p:spPr>
          <a:xfrm>
            <a:off x="482745" y="3428078"/>
            <a:ext cx="8025447" cy="646331"/>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We can use the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EBL</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on the RADAR to monitor our track based on the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Head Bearing</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provided the object is RADAR conspicuous, or easily identifiable. </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2" name="Oval 61">
            <a:extLst>
              <a:ext uri="{FF2B5EF4-FFF2-40B4-BE49-F238E27FC236}">
                <a16:creationId xmlns:a16="http://schemas.microsoft.com/office/drawing/2014/main" id="{EF7DB1FC-50C1-4DA8-9D78-5BADC6BE885A}"/>
              </a:ext>
            </a:extLst>
          </p:cNvPr>
          <p:cNvSpPr/>
          <p:nvPr/>
        </p:nvSpPr>
        <p:spPr>
          <a:xfrm>
            <a:off x="1472899" y="4517596"/>
            <a:ext cx="182880" cy="182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2782352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50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500"/>
                                  </p:stCondLst>
                                  <p:childTnLst>
                                    <p:set>
                                      <p:cBhvr>
                                        <p:cTn id="24" dur="1" fill="hold">
                                          <p:stCondLst>
                                            <p:cond delay="0"/>
                                          </p:stCondLst>
                                        </p:cTn>
                                        <p:tgtEl>
                                          <p:spTgt spid="23"/>
                                        </p:tgtEl>
                                        <p:attrNameLst>
                                          <p:attrName>style.visibility</p:attrName>
                                        </p:attrNameLst>
                                      </p:cBhvr>
                                      <p:to>
                                        <p:strVal val="visible"/>
                                      </p:to>
                                    </p:set>
                                  </p:childTnLst>
                                </p:cTn>
                              </p:par>
                            </p:childTnLst>
                          </p:cTn>
                        </p:par>
                        <p:par>
                          <p:cTn id="25" fill="hold">
                            <p:stCondLst>
                              <p:cond delay="1000"/>
                            </p:stCondLst>
                            <p:childTnLst>
                              <p:par>
                                <p:cTn id="26" presetID="42" presetClass="path" presetSubtype="0" accel="50000" decel="50000" fill="hold" nodeType="afterEffect">
                                  <p:stCondLst>
                                    <p:cond delay="0"/>
                                  </p:stCondLst>
                                  <p:childTnLst>
                                    <p:animMotion origin="layout" path="M 0.07066 0.00278 L -0.50607 -0.04328 " pathEditMode="relative" rAng="0" ptsTypes="AA">
                                      <p:cBhvr>
                                        <p:cTn id="27" dur="2000" fill="hold"/>
                                        <p:tgtEl>
                                          <p:spTgt spid="23"/>
                                        </p:tgtEl>
                                        <p:attrNameLst>
                                          <p:attrName>ppt_x</p:attrName>
                                          <p:attrName>ppt_y</p:attrName>
                                        </p:attrNameLst>
                                      </p:cBhvr>
                                      <p:rCtr x="-28837" y="-2315"/>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0" presetClass="entr" presetSubtype="0" fill="hold" grpId="0" nodeType="withEffect">
                                  <p:stCondLst>
                                    <p:cond delay="60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childTnLst>
                          </p:cTn>
                        </p:par>
                        <p:par>
                          <p:cTn id="38" fill="hold">
                            <p:stCondLst>
                              <p:cond delay="1100"/>
                            </p:stCondLst>
                            <p:childTnLst>
                              <p:par>
                                <p:cTn id="39" presetID="1" presetClass="entr" presetSubtype="0"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 grpId="0" animBg="1"/>
      <p:bldP spid="2" grpId="1" animBg="1"/>
      <p:bldP spid="34" grpId="0" animBg="1"/>
      <p:bldP spid="52" grpId="0" animBg="1"/>
      <p:bldP spid="6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BEA09-FBE4-493B-8534-43EAA8B391C4}"/>
              </a:ext>
            </a:extLst>
          </p:cNvPr>
          <p:cNvPicPr>
            <a:picLocks noChangeAspect="1"/>
          </p:cNvPicPr>
          <p:nvPr/>
        </p:nvPicPr>
        <p:blipFill>
          <a:blip r:embed="rId3"/>
          <a:stretch>
            <a:fillRect/>
          </a:stretch>
        </p:blipFill>
        <p:spPr>
          <a:xfrm>
            <a:off x="0" y="0"/>
            <a:ext cx="9144000" cy="1676400"/>
          </a:xfrm>
          <a:prstGeom prst="rect">
            <a:avLst/>
          </a:prstGeom>
        </p:spPr>
      </p:pic>
      <p:pic>
        <p:nvPicPr>
          <p:cNvPr id="5" name="Picture 4">
            <a:extLst>
              <a:ext uri="{FF2B5EF4-FFF2-40B4-BE49-F238E27FC236}">
                <a16:creationId xmlns:a16="http://schemas.microsoft.com/office/drawing/2014/main" id="{7C95E50B-3B50-4444-8231-F351E795E2ED}"/>
              </a:ext>
            </a:extLst>
          </p:cNvPr>
          <p:cNvPicPr>
            <a:picLocks noChangeAspect="1"/>
          </p:cNvPicPr>
          <p:nvPr/>
        </p:nvPicPr>
        <p:blipFill rotWithShape="1">
          <a:blip r:embed="rId4"/>
          <a:srcRect l="35011" t="19459" r="35833" b="11569"/>
          <a:stretch/>
        </p:blipFill>
        <p:spPr>
          <a:xfrm>
            <a:off x="-32045" y="2159513"/>
            <a:ext cx="9817689" cy="4354758"/>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a:ea typeface="+mn-ea"/>
                <a:cs typeface="+mn-cs"/>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NN310 - Advanced Navigation (NAV_2)</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0CC5680-8FAD-45DE-B0CB-693E57157211}"/>
              </a:ext>
            </a:extLst>
          </p:cNvPr>
          <p:cNvSpPr/>
          <p:nvPr/>
        </p:nvSpPr>
        <p:spPr>
          <a:xfrm>
            <a:off x="151761" y="1440455"/>
            <a:ext cx="8983274"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Multiple EBLs can be used concurrently to monitor not only a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Head Bearing</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but also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Turn Bearings</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so support the Navigation Team, especially in Restricted Visibility.</a:t>
            </a:r>
          </a:p>
        </p:txBody>
      </p:sp>
      <p:sp>
        <p:nvSpPr>
          <p:cNvPr id="18" name="Google Shape;109;p4">
            <a:extLst>
              <a:ext uri="{FF2B5EF4-FFF2-40B4-BE49-F238E27FC236}">
                <a16:creationId xmlns:a16="http://schemas.microsoft.com/office/drawing/2014/main" id="{ADAD70F1-47CC-4A88-BE10-AC4839E3C296}"/>
              </a:ext>
            </a:extLst>
          </p:cNvPr>
          <p:cNvSpPr txBox="1">
            <a:spLocks/>
          </p:cNvSpPr>
          <p:nvPr/>
        </p:nvSpPr>
        <p:spPr>
          <a:xfrm>
            <a:off x="1451870" y="-57695"/>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79646"/>
              </a:buClr>
              <a:buSzPts val="3200"/>
              <a:buFont typeface="Arial"/>
              <a:buNone/>
              <a:tabLst/>
              <a:defRPr/>
            </a:pPr>
            <a:r>
              <a:rPr kumimoji="0" lang="en-US" sz="4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Monitoring Turns by Turn Bearing</a:t>
            </a:r>
          </a:p>
        </p:txBody>
      </p:sp>
      <p:sp>
        <p:nvSpPr>
          <p:cNvPr id="2" name="Rectangle 1">
            <a:extLst>
              <a:ext uri="{FF2B5EF4-FFF2-40B4-BE49-F238E27FC236}">
                <a16:creationId xmlns:a16="http://schemas.microsoft.com/office/drawing/2014/main" id="{085BD3A8-CF80-4D46-A7A9-D7F02F027BF6}"/>
              </a:ext>
            </a:extLst>
          </p:cNvPr>
          <p:cNvSpPr/>
          <p:nvPr/>
        </p:nvSpPr>
        <p:spPr>
          <a:xfrm>
            <a:off x="659956" y="2611364"/>
            <a:ext cx="8025448" cy="923330"/>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To accurately navigate, a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Ship’s Advance and Transfer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must be plotted to take into account movement of the Ship in a turn. The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Turn Point</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position is then calculated back from where the track legs intersect.</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EC3576ED-29AE-49BC-8326-9EF9A6D0D343}"/>
              </a:ext>
            </a:extLst>
          </p:cNvPr>
          <p:cNvCxnSpPr>
            <a:cxnSpLocks/>
          </p:cNvCxnSpPr>
          <p:nvPr/>
        </p:nvCxnSpPr>
        <p:spPr>
          <a:xfrm flipH="1" flipV="1">
            <a:off x="2677099" y="4649118"/>
            <a:ext cx="1958629" cy="144866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F00FA3-4ED0-4C46-A44F-B12C5D721ED9}"/>
              </a:ext>
            </a:extLst>
          </p:cNvPr>
          <p:cNvCxnSpPr>
            <a:cxnSpLocks/>
          </p:cNvCxnSpPr>
          <p:nvPr/>
        </p:nvCxnSpPr>
        <p:spPr>
          <a:xfrm flipH="1" flipV="1">
            <a:off x="-4751220" y="4204480"/>
            <a:ext cx="7428319" cy="447929"/>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215D34E-14D1-45BB-9B56-D4F4D45C078E}"/>
              </a:ext>
            </a:extLst>
          </p:cNvPr>
          <p:cNvCxnSpPr>
            <a:cxnSpLocks/>
          </p:cNvCxnSpPr>
          <p:nvPr/>
        </p:nvCxnSpPr>
        <p:spPr>
          <a:xfrm flipH="1" flipV="1">
            <a:off x="4600698" y="6071147"/>
            <a:ext cx="733302" cy="4431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0999452-A188-44B0-9641-A7A5A580643C}"/>
              </a:ext>
            </a:extLst>
          </p:cNvPr>
          <p:cNvSpPr/>
          <p:nvPr/>
        </p:nvSpPr>
        <p:spPr>
          <a:xfrm>
            <a:off x="630674" y="5083061"/>
            <a:ext cx="8025447" cy="1477328"/>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 distance to the Turn is counted down and monitored visually using a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Turn Bearing</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That is, the True Bearing to a known object at the point of Wheeling Over. Provided the object is RADAR conspicuous, a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Turn Bearing</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can be similarly monitored on RADAR using an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EBL</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Accuracy however is dependent on the Gyro information feeding into the RADAR.</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A9F3F064-9F11-4015-9481-F4D35816B5B6}"/>
              </a:ext>
            </a:extLst>
          </p:cNvPr>
          <p:cNvCxnSpPr>
            <a:cxnSpLocks/>
          </p:cNvCxnSpPr>
          <p:nvPr/>
        </p:nvCxnSpPr>
        <p:spPr>
          <a:xfrm flipH="1" flipV="1">
            <a:off x="1791880" y="4192856"/>
            <a:ext cx="1027521" cy="70359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6A5B5D0-65C9-4C8B-98B5-CC3FE5A1993D}"/>
              </a:ext>
            </a:extLst>
          </p:cNvPr>
          <p:cNvSpPr/>
          <p:nvPr/>
        </p:nvSpPr>
        <p:spPr>
          <a:xfrm>
            <a:off x="4139253" y="2373966"/>
            <a:ext cx="39214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a:noFill/>
              </a:ln>
              <a:solidFill>
                <a:prstClr val="white"/>
              </a:solidFill>
              <a:effectLst/>
              <a:uLnTx/>
              <a:uFillTx/>
              <a:latin typeface="Calibri"/>
              <a:ea typeface="+mn-ea"/>
              <a:cs typeface="+mn-cs"/>
            </a:endParaRPr>
          </a:p>
        </p:txBody>
      </p:sp>
      <p:cxnSp>
        <p:nvCxnSpPr>
          <p:cNvPr id="4" name="Straight Arrow Connector 3">
            <a:extLst>
              <a:ext uri="{FF2B5EF4-FFF2-40B4-BE49-F238E27FC236}">
                <a16:creationId xmlns:a16="http://schemas.microsoft.com/office/drawing/2014/main" id="{54610B8C-DA94-428A-AA92-62171905E80A}"/>
              </a:ext>
            </a:extLst>
          </p:cNvPr>
          <p:cNvCxnSpPr/>
          <p:nvPr/>
        </p:nvCxnSpPr>
        <p:spPr>
          <a:xfrm flipV="1">
            <a:off x="2438400" y="2590800"/>
            <a:ext cx="1905000" cy="2058318"/>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47DD9D2-5DDE-4E91-8B44-515740B8D76A}"/>
              </a:ext>
            </a:extLst>
          </p:cNvPr>
          <p:cNvSpPr/>
          <p:nvPr/>
        </p:nvSpPr>
        <p:spPr>
          <a:xfrm>
            <a:off x="3859158" y="4052457"/>
            <a:ext cx="4522842" cy="369332"/>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Ship uses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Head Bearing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to monitor track. </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BFC36E74-FF71-485F-815A-33C4D548DBDC}"/>
              </a:ext>
            </a:extLst>
          </p:cNvPr>
          <p:cNvGrpSpPr/>
          <p:nvPr/>
        </p:nvGrpSpPr>
        <p:grpSpPr>
          <a:xfrm>
            <a:off x="151761" y="2198606"/>
            <a:ext cx="7464307" cy="2815888"/>
            <a:chOff x="151761" y="2149159"/>
            <a:chExt cx="7464307" cy="2815888"/>
          </a:xfrm>
        </p:grpSpPr>
        <p:sp>
          <p:nvSpPr>
            <p:cNvPr id="62" name="Oval 61">
              <a:extLst>
                <a:ext uri="{FF2B5EF4-FFF2-40B4-BE49-F238E27FC236}">
                  <a16:creationId xmlns:a16="http://schemas.microsoft.com/office/drawing/2014/main" id="{EF7DB1FC-50C1-4DA8-9D78-5BADC6BE885A}"/>
                </a:ext>
              </a:extLst>
            </p:cNvPr>
            <p:cNvSpPr/>
            <p:nvPr/>
          </p:nvSpPr>
          <p:spPr>
            <a:xfrm>
              <a:off x="151761" y="4380672"/>
              <a:ext cx="182880" cy="182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4" name="Straight Connector 23">
              <a:extLst>
                <a:ext uri="{FF2B5EF4-FFF2-40B4-BE49-F238E27FC236}">
                  <a16:creationId xmlns:a16="http://schemas.microsoft.com/office/drawing/2014/main" id="{494F7589-7953-4932-8812-A6CCD9EAB00C}"/>
                </a:ext>
              </a:extLst>
            </p:cNvPr>
            <p:cNvCxnSpPr>
              <a:cxnSpLocks/>
            </p:cNvCxnSpPr>
            <p:nvPr/>
          </p:nvCxnSpPr>
          <p:spPr>
            <a:xfrm>
              <a:off x="334641" y="4493538"/>
              <a:ext cx="7281427" cy="471509"/>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FD28388-B2A7-4072-B4F8-0866BE841FB5}"/>
                </a:ext>
              </a:extLst>
            </p:cNvPr>
            <p:cNvCxnSpPr>
              <a:cxnSpLocks/>
            </p:cNvCxnSpPr>
            <p:nvPr/>
          </p:nvCxnSpPr>
          <p:spPr>
            <a:xfrm flipV="1">
              <a:off x="274545" y="2149159"/>
              <a:ext cx="2058438" cy="232196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DF469362-9A63-4A25-B954-2368215961AB}"/>
              </a:ext>
            </a:extLst>
          </p:cNvPr>
          <p:cNvSpPr/>
          <p:nvPr/>
        </p:nvSpPr>
        <p:spPr>
          <a:xfrm>
            <a:off x="712361" y="2597495"/>
            <a:ext cx="3227134" cy="923330"/>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Once the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EBL</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touches the conspicuous mark, you are at the Turn point. </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36603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5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600"/>
                                  </p:stCondLst>
                                  <p:childTnLst>
                                    <p:set>
                                      <p:cBhvr>
                                        <p:cTn id="32" dur="1" fill="hold">
                                          <p:stCondLst>
                                            <p:cond delay="0"/>
                                          </p:stCondLst>
                                        </p:cTn>
                                        <p:tgtEl>
                                          <p:spTgt spid="21"/>
                                        </p:tgtEl>
                                        <p:attrNameLst>
                                          <p:attrName>style.visibility</p:attrName>
                                        </p:attrNameLst>
                                      </p:cBhvr>
                                      <p:to>
                                        <p:strVal val="visible"/>
                                      </p:to>
                                    </p:set>
                                  </p:childTnLst>
                                </p:cTn>
                              </p:par>
                            </p:childTnLst>
                          </p:cTn>
                        </p:par>
                        <p:par>
                          <p:cTn id="33" fill="hold">
                            <p:stCondLst>
                              <p:cond delay="6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0"/>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3.61111E-6 4.07407E-6 L 0.24184 0.01527 " pathEditMode="relative" rAng="0" ptsTypes="AA">
                                      <p:cBhvr>
                                        <p:cTn id="60" dur="2000" fill="hold"/>
                                        <p:tgtEl>
                                          <p:spTgt spid="19"/>
                                        </p:tgtEl>
                                        <p:attrNameLst>
                                          <p:attrName>ppt_x</p:attrName>
                                          <p:attrName>ppt_y</p:attrName>
                                        </p:attrNameLst>
                                      </p:cBhvr>
                                      <p:rCtr x="12083" y="764"/>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 grpId="0" animBg="1"/>
      <p:bldP spid="2" grpId="1" animBg="1"/>
      <p:bldP spid="52" grpId="0" animBg="1"/>
      <p:bldP spid="52" grpId="1" animBg="1"/>
      <p:bldP spid="21" grpId="0" animBg="1"/>
      <p:bldP spid="27" grpId="0" animBg="1"/>
      <p:bldP spid="27" grpId="1" animBg="1"/>
      <p:bldP spid="30" grpId="0" animBg="1"/>
      <p:bldP spid="3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0A734-8067-4308-B81B-64BBE8B5C0B2}"/>
              </a:ext>
            </a:extLst>
          </p:cNvPr>
          <p:cNvPicPr>
            <a:picLocks noChangeAspect="1"/>
          </p:cNvPicPr>
          <p:nvPr/>
        </p:nvPicPr>
        <p:blipFill>
          <a:blip r:embed="rId3"/>
          <a:stretch>
            <a:fillRect/>
          </a:stretch>
        </p:blipFill>
        <p:spPr>
          <a:xfrm>
            <a:off x="0" y="0"/>
            <a:ext cx="9144000" cy="1676400"/>
          </a:xfrm>
          <a:prstGeom prst="rect">
            <a:avLst/>
          </a:prstGeom>
        </p:spPr>
      </p:pic>
      <p:pic>
        <p:nvPicPr>
          <p:cNvPr id="5" name="Picture 4">
            <a:extLst>
              <a:ext uri="{FF2B5EF4-FFF2-40B4-BE49-F238E27FC236}">
                <a16:creationId xmlns:a16="http://schemas.microsoft.com/office/drawing/2014/main" id="{7C95E50B-3B50-4444-8231-F351E795E2ED}"/>
              </a:ext>
            </a:extLst>
          </p:cNvPr>
          <p:cNvPicPr>
            <a:picLocks noChangeAspect="1"/>
          </p:cNvPicPr>
          <p:nvPr/>
        </p:nvPicPr>
        <p:blipFill rotWithShape="1">
          <a:blip r:embed="rId4"/>
          <a:srcRect l="35011" t="19459" r="35833" b="11569"/>
          <a:stretch/>
        </p:blipFill>
        <p:spPr>
          <a:xfrm>
            <a:off x="-32045" y="2159513"/>
            <a:ext cx="9817689" cy="4354758"/>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a:ea typeface="+mn-ea"/>
                <a:cs typeface="+mn-cs"/>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NN310 - Advanced Navigation (NAV_2)</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0CC5680-8FAD-45DE-B0CB-693E57157211}"/>
              </a:ext>
            </a:extLst>
          </p:cNvPr>
          <p:cNvSpPr/>
          <p:nvPr/>
        </p:nvSpPr>
        <p:spPr>
          <a:xfrm>
            <a:off x="151761" y="1440455"/>
            <a:ext cx="8764102"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 Turn Point can also be monitored using Distance. A Turn Range is measured between a conspicuous object and the Turn Point and then monitored using a VRM.</a:t>
            </a:r>
          </a:p>
        </p:txBody>
      </p:sp>
      <p:sp>
        <p:nvSpPr>
          <p:cNvPr id="18" name="Google Shape;109;p4">
            <a:extLst>
              <a:ext uri="{FF2B5EF4-FFF2-40B4-BE49-F238E27FC236}">
                <a16:creationId xmlns:a16="http://schemas.microsoft.com/office/drawing/2014/main" id="{ADAD70F1-47CC-4A88-BE10-AC4839E3C296}"/>
              </a:ext>
            </a:extLst>
          </p:cNvPr>
          <p:cNvSpPr txBox="1">
            <a:spLocks/>
          </p:cNvSpPr>
          <p:nvPr/>
        </p:nvSpPr>
        <p:spPr>
          <a:xfrm>
            <a:off x="1451870" y="-57695"/>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79646"/>
              </a:buClr>
              <a:buSzPts val="3200"/>
              <a:buFont typeface="Arial"/>
              <a:buNone/>
              <a:tabLst/>
              <a:defRPr/>
            </a:pPr>
            <a:r>
              <a:rPr kumimoji="0" lang="en-US" sz="4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Monitoring Turns by Turn Ranges</a:t>
            </a:r>
          </a:p>
        </p:txBody>
      </p:sp>
      <p:sp>
        <p:nvSpPr>
          <p:cNvPr id="2" name="Rectangle 1">
            <a:extLst>
              <a:ext uri="{FF2B5EF4-FFF2-40B4-BE49-F238E27FC236}">
                <a16:creationId xmlns:a16="http://schemas.microsoft.com/office/drawing/2014/main" id="{085BD3A8-CF80-4D46-A7A9-D7F02F027BF6}"/>
              </a:ext>
            </a:extLst>
          </p:cNvPr>
          <p:cNvSpPr/>
          <p:nvPr/>
        </p:nvSpPr>
        <p:spPr>
          <a:xfrm>
            <a:off x="2498239" y="2651887"/>
            <a:ext cx="5271531" cy="923330"/>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 Turn Bearing can also be marked by a Turn Range. That is, the Range from a conspicuous object monitored on Radar by using the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VRM</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EC3576ED-29AE-49BC-8326-9EF9A6D0D343}"/>
              </a:ext>
            </a:extLst>
          </p:cNvPr>
          <p:cNvCxnSpPr>
            <a:cxnSpLocks/>
          </p:cNvCxnSpPr>
          <p:nvPr/>
        </p:nvCxnSpPr>
        <p:spPr>
          <a:xfrm flipH="1" flipV="1">
            <a:off x="2677099" y="4649118"/>
            <a:ext cx="1958629" cy="144866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F00FA3-4ED0-4C46-A44F-B12C5D721ED9}"/>
              </a:ext>
            </a:extLst>
          </p:cNvPr>
          <p:cNvCxnSpPr>
            <a:cxnSpLocks/>
          </p:cNvCxnSpPr>
          <p:nvPr/>
        </p:nvCxnSpPr>
        <p:spPr>
          <a:xfrm flipH="1" flipV="1">
            <a:off x="-4751220" y="4204480"/>
            <a:ext cx="7428319" cy="447929"/>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215D34E-14D1-45BB-9B56-D4F4D45C078E}"/>
              </a:ext>
            </a:extLst>
          </p:cNvPr>
          <p:cNvCxnSpPr>
            <a:cxnSpLocks/>
          </p:cNvCxnSpPr>
          <p:nvPr/>
        </p:nvCxnSpPr>
        <p:spPr>
          <a:xfrm flipH="1" flipV="1">
            <a:off x="4600698" y="6071147"/>
            <a:ext cx="733302" cy="44312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0999452-A188-44B0-9641-A7A5A580643C}"/>
              </a:ext>
            </a:extLst>
          </p:cNvPr>
          <p:cNvSpPr/>
          <p:nvPr/>
        </p:nvSpPr>
        <p:spPr>
          <a:xfrm>
            <a:off x="679257" y="5247157"/>
            <a:ext cx="6539524" cy="646331"/>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 distance between the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Turn Point</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and a conspicuous object is measured and the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VRM</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is then set to that distance. </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A9F3F064-9F11-4015-9481-F4D35816B5B6}"/>
              </a:ext>
            </a:extLst>
          </p:cNvPr>
          <p:cNvCxnSpPr>
            <a:cxnSpLocks/>
          </p:cNvCxnSpPr>
          <p:nvPr/>
        </p:nvCxnSpPr>
        <p:spPr>
          <a:xfrm flipH="1" flipV="1">
            <a:off x="1791880" y="4192856"/>
            <a:ext cx="1027521" cy="703594"/>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6A5B5D0-65C9-4C8B-98B5-CC3FE5A1993D}"/>
              </a:ext>
            </a:extLst>
          </p:cNvPr>
          <p:cNvSpPr/>
          <p:nvPr/>
        </p:nvSpPr>
        <p:spPr>
          <a:xfrm>
            <a:off x="7146432" y="4802345"/>
            <a:ext cx="39214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047DD9D2-5DDE-4E91-8B44-515740B8D76A}"/>
              </a:ext>
            </a:extLst>
          </p:cNvPr>
          <p:cNvSpPr/>
          <p:nvPr/>
        </p:nvSpPr>
        <p:spPr>
          <a:xfrm>
            <a:off x="4289920" y="3820040"/>
            <a:ext cx="3666226" cy="646331"/>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Distance from TB to conspicuous mark is calculated at 1250yds</a:t>
            </a:r>
            <a:r>
              <a:rPr kumimoji="0" lang="en-US" sz="18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30" name="Rectangle 29">
            <a:extLst>
              <a:ext uri="{FF2B5EF4-FFF2-40B4-BE49-F238E27FC236}">
                <a16:creationId xmlns:a16="http://schemas.microsoft.com/office/drawing/2014/main" id="{DF469362-9A63-4A25-B954-2368215961AB}"/>
              </a:ext>
            </a:extLst>
          </p:cNvPr>
          <p:cNvSpPr/>
          <p:nvPr/>
        </p:nvSpPr>
        <p:spPr>
          <a:xfrm>
            <a:off x="358775" y="2778538"/>
            <a:ext cx="3227134" cy="646331"/>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 VRM range is set to 1250yds relative to the Ship</a:t>
            </a:r>
            <a:r>
              <a:rPr kumimoji="0" lang="en-US" sz="18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charset="0"/>
              <a:ea typeface="+mn-ea"/>
              <a:cs typeface="+mn-cs"/>
            </a:endParaRPr>
          </a:p>
        </p:txBody>
      </p:sp>
      <p:grpSp>
        <p:nvGrpSpPr>
          <p:cNvPr id="8" name="Group 7">
            <a:extLst>
              <a:ext uri="{FF2B5EF4-FFF2-40B4-BE49-F238E27FC236}">
                <a16:creationId xmlns:a16="http://schemas.microsoft.com/office/drawing/2014/main" id="{32E9F181-5C9C-4DF1-AA2C-7F4FE2C028B1}"/>
              </a:ext>
            </a:extLst>
          </p:cNvPr>
          <p:cNvGrpSpPr/>
          <p:nvPr/>
        </p:nvGrpSpPr>
        <p:grpSpPr>
          <a:xfrm>
            <a:off x="-5132341" y="-256377"/>
            <a:ext cx="14124580" cy="9186538"/>
            <a:chOff x="-4396568" y="506304"/>
            <a:chExt cx="12012636" cy="7786196"/>
          </a:xfrm>
        </p:grpSpPr>
        <p:grpSp>
          <p:nvGrpSpPr>
            <p:cNvPr id="19" name="Group 18">
              <a:extLst>
                <a:ext uri="{FF2B5EF4-FFF2-40B4-BE49-F238E27FC236}">
                  <a16:creationId xmlns:a16="http://schemas.microsoft.com/office/drawing/2014/main" id="{BFC36E74-FF71-485F-815A-33C4D548DBDC}"/>
                </a:ext>
              </a:extLst>
            </p:cNvPr>
            <p:cNvGrpSpPr/>
            <p:nvPr/>
          </p:nvGrpSpPr>
          <p:grpSpPr>
            <a:xfrm>
              <a:off x="151761" y="4430119"/>
              <a:ext cx="7464307" cy="584375"/>
              <a:chOff x="151761" y="4380672"/>
              <a:chExt cx="7464307" cy="584375"/>
            </a:xfrm>
          </p:grpSpPr>
          <p:sp>
            <p:nvSpPr>
              <p:cNvPr id="62" name="Oval 61">
                <a:extLst>
                  <a:ext uri="{FF2B5EF4-FFF2-40B4-BE49-F238E27FC236}">
                    <a16:creationId xmlns:a16="http://schemas.microsoft.com/office/drawing/2014/main" id="{EF7DB1FC-50C1-4DA8-9D78-5BADC6BE885A}"/>
                  </a:ext>
                </a:extLst>
              </p:cNvPr>
              <p:cNvSpPr/>
              <p:nvPr/>
            </p:nvSpPr>
            <p:spPr>
              <a:xfrm>
                <a:off x="151761" y="4380672"/>
                <a:ext cx="182880" cy="182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4" name="Straight Connector 23">
                <a:extLst>
                  <a:ext uri="{FF2B5EF4-FFF2-40B4-BE49-F238E27FC236}">
                    <a16:creationId xmlns:a16="http://schemas.microsoft.com/office/drawing/2014/main" id="{494F7589-7953-4932-8812-A6CCD9EAB00C}"/>
                  </a:ext>
                </a:extLst>
              </p:cNvPr>
              <p:cNvCxnSpPr>
                <a:cxnSpLocks/>
              </p:cNvCxnSpPr>
              <p:nvPr/>
            </p:nvCxnSpPr>
            <p:spPr>
              <a:xfrm>
                <a:off x="334641" y="4493538"/>
                <a:ext cx="7281427" cy="471509"/>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02D5AE7F-4807-41DE-AD16-71DB2E4EE3A7}"/>
                </a:ext>
              </a:extLst>
            </p:cNvPr>
            <p:cNvSpPr/>
            <p:nvPr/>
          </p:nvSpPr>
          <p:spPr>
            <a:xfrm>
              <a:off x="-4396568" y="506304"/>
              <a:ext cx="8696985" cy="7786196"/>
            </a:xfrm>
            <a:prstGeom prst="ellipse">
              <a:avLst/>
            </a:prstGeom>
            <a:noFill/>
            <a:ln w="476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a:noFill/>
                </a:ln>
                <a:solidFill>
                  <a:prstClr val="white"/>
                </a:solidFill>
                <a:effectLst/>
                <a:uLnTx/>
                <a:uFillTx/>
                <a:latin typeface="Calibri"/>
                <a:ea typeface="+mn-ea"/>
                <a:cs typeface="+mn-cs"/>
              </a:endParaRPr>
            </a:p>
          </p:txBody>
        </p:sp>
      </p:grpSp>
      <p:cxnSp>
        <p:nvCxnSpPr>
          <p:cNvPr id="31" name="Straight Arrow Connector 30">
            <a:extLst>
              <a:ext uri="{FF2B5EF4-FFF2-40B4-BE49-F238E27FC236}">
                <a16:creationId xmlns:a16="http://schemas.microsoft.com/office/drawing/2014/main" id="{C839D0D8-8B88-444E-A7F6-2F3DF3F33708}"/>
              </a:ext>
            </a:extLst>
          </p:cNvPr>
          <p:cNvCxnSpPr>
            <a:cxnSpLocks/>
          </p:cNvCxnSpPr>
          <p:nvPr/>
        </p:nvCxnSpPr>
        <p:spPr>
          <a:xfrm>
            <a:off x="2444482" y="4649118"/>
            <a:ext cx="4898022" cy="30470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AA3036C-CEFE-4997-AC4A-530BB71488FE}"/>
              </a:ext>
            </a:extLst>
          </p:cNvPr>
          <p:cNvSpPr/>
          <p:nvPr/>
        </p:nvSpPr>
        <p:spPr>
          <a:xfrm>
            <a:off x="4773978" y="3834267"/>
            <a:ext cx="3916414" cy="646331"/>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When the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VRM</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touches the object, you are at the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Turn Point</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2499E0A2-7838-4CB8-8D40-EEB872D833CB}"/>
              </a:ext>
            </a:extLst>
          </p:cNvPr>
          <p:cNvSpPr/>
          <p:nvPr/>
        </p:nvSpPr>
        <p:spPr>
          <a:xfrm>
            <a:off x="511175" y="2930938"/>
            <a:ext cx="3227134" cy="646331"/>
          </a:xfrm>
          <a:prstGeom prst="rect">
            <a:avLst/>
          </a:prstGeom>
          <a:solidFill>
            <a:schemeClr val="bg1"/>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VRM</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range is set to 1250yds relative to the Ship</a:t>
            </a:r>
            <a:r>
              <a:rPr kumimoji="0" lang="en-US" sz="18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a:t>
            </a:r>
            <a:endParaRPr kumimoji="0" lang="en-US" sz="1800" b="1"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33321218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600"/>
                                  </p:stCondLst>
                                  <p:childTnLst>
                                    <p:set>
                                      <p:cBhvr>
                                        <p:cTn id="31" dur="1" fill="hold">
                                          <p:stCondLst>
                                            <p:cond delay="0"/>
                                          </p:stCondLst>
                                        </p:cTn>
                                        <p:tgtEl>
                                          <p:spTgt spid="21"/>
                                        </p:tgtEl>
                                        <p:attrNameLst>
                                          <p:attrName>style.visibility</p:attrName>
                                        </p:attrNameLst>
                                      </p:cBhvr>
                                      <p:to>
                                        <p:strVal val="visible"/>
                                      </p:to>
                                    </p:set>
                                  </p:childTnLst>
                                </p:cTn>
                              </p:par>
                              <p:par>
                                <p:cTn id="32" presetID="1" presetClass="entr" presetSubtype="0" fill="hold" nodeType="withEffect">
                                  <p:stCondLst>
                                    <p:cond delay="6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600"/>
                            </p:stCondLst>
                            <p:childTnLst>
                              <p:par>
                                <p:cTn id="35" presetID="1" presetClass="entr" presetSubtype="0" fill="hold" grpId="0" nodeType="afterEffect">
                                  <p:stCondLst>
                                    <p:cond delay="70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2"/>
                                        </p:tgtEl>
                                        <p:attrNameLst>
                                          <p:attrName>style.visibility</p:attrName>
                                        </p:attrNameLst>
                                      </p:cBhvr>
                                      <p:to>
                                        <p:strVal val="hidden"/>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xit" presetSubtype="0" fill="hold" grpId="2" nodeType="withEffect">
                                  <p:stCondLst>
                                    <p:cond delay="0"/>
                                  </p:stCondLst>
                                  <p:childTnLst>
                                    <p:set>
                                      <p:cBhvr>
                                        <p:cTn id="45" dur="1" fill="hold">
                                          <p:stCondLst>
                                            <p:cond delay="0"/>
                                          </p:stCondLst>
                                        </p:cTn>
                                        <p:tgtEl>
                                          <p:spTgt spid="27"/>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2.5E-6 2.59259E-6 L 0.24062 0.0206 " pathEditMode="relative" rAng="0" ptsTypes="AA">
                                      <p:cBhvr>
                                        <p:cTn id="55" dur="2000" fill="hold"/>
                                        <p:tgtEl>
                                          <p:spTgt spid="8"/>
                                        </p:tgtEl>
                                        <p:attrNameLst>
                                          <p:attrName>ppt_x</p:attrName>
                                          <p:attrName>ppt_y</p:attrName>
                                        </p:attrNameLst>
                                      </p:cBhvr>
                                      <p:rCtr x="12031" y="1019"/>
                                    </p:animMotion>
                                  </p:childTnLst>
                                </p:cTn>
                              </p:par>
                            </p:childTnLst>
                          </p:cTn>
                        </p:par>
                        <p:par>
                          <p:cTn id="56" fill="hold">
                            <p:stCondLst>
                              <p:cond delay="2000"/>
                            </p:stCondLst>
                            <p:childTnLst>
                              <p:par>
                                <p:cTn id="57" presetID="1"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 grpId="0" animBg="1"/>
      <p:bldP spid="2" grpId="1" animBg="1"/>
      <p:bldP spid="52" grpId="0" animBg="1"/>
      <p:bldP spid="52" grpId="1" animBg="1"/>
      <p:bldP spid="21" grpId="0" animBg="1"/>
      <p:bldP spid="27" grpId="0" animBg="1"/>
      <p:bldP spid="27" grpId="1" animBg="1"/>
      <p:bldP spid="27" grpId="2" animBg="1"/>
      <p:bldP spid="30" grpId="0" animBg="1"/>
      <p:bldP spid="32"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Anchoring by RADAR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4383087" cy="6924973"/>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have discussed how to use a head bearing to stay on track and how to use turn bearings and turn ranges to mark a turn.</a:t>
            </a:r>
          </a:p>
          <a:p>
            <a:pPr algn="l"/>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same fundamentals can be applied to anchoring!</a:t>
            </a:r>
          </a:p>
          <a:p>
            <a:pPr marL="285750" indent="-28575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is especially helpful during restricted visibility.</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494E92D-8893-4128-B4C7-BD97918635C4}"/>
              </a:ext>
            </a:extLst>
          </p:cNvPr>
          <p:cNvPicPr>
            <a:picLocks noChangeAspect="1"/>
          </p:cNvPicPr>
          <p:nvPr/>
        </p:nvPicPr>
        <p:blipFill>
          <a:blip r:embed="rId5"/>
          <a:stretch>
            <a:fillRect/>
          </a:stretch>
        </p:blipFill>
        <p:spPr>
          <a:xfrm>
            <a:off x="4456112" y="2831609"/>
            <a:ext cx="4687887" cy="2380004"/>
          </a:xfrm>
          <a:prstGeom prst="rect">
            <a:avLst/>
          </a:prstGeom>
        </p:spPr>
      </p:pic>
    </p:spTree>
    <p:extLst>
      <p:ext uri="{BB962C8B-B14F-4D97-AF65-F5344CB8AC3E}">
        <p14:creationId xmlns:p14="http://schemas.microsoft.com/office/powerpoint/2010/main" val="185484986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6" name="Rectangle 57365"/>
          <p:cNvSpPr/>
          <p:nvPr/>
        </p:nvSpPr>
        <p:spPr>
          <a:xfrm>
            <a:off x="-914400" y="-1295400"/>
            <a:ext cx="10668000" cy="88392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 name="Group 2"/>
          <p:cNvGrpSpPr/>
          <p:nvPr/>
        </p:nvGrpSpPr>
        <p:grpSpPr>
          <a:xfrm>
            <a:off x="-8763000" y="-3505200"/>
            <a:ext cx="21793200" cy="11049000"/>
            <a:chOff x="-10210800" y="-3505200"/>
            <a:chExt cx="21793200" cy="11049000"/>
          </a:xfrm>
        </p:grpSpPr>
        <p:sp>
          <p:nvSpPr>
            <p:cNvPr id="2" name="Rectangle 1"/>
            <p:cNvSpPr/>
            <p:nvPr/>
          </p:nvSpPr>
          <p:spPr>
            <a:xfrm>
              <a:off x="8686800" y="-3505199"/>
              <a:ext cx="2895600" cy="89916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57357" name="Group 57356"/>
            <p:cNvGrpSpPr/>
            <p:nvPr/>
          </p:nvGrpSpPr>
          <p:grpSpPr>
            <a:xfrm>
              <a:off x="-10210800" y="-3505200"/>
              <a:ext cx="18897600" cy="11049000"/>
              <a:chOff x="-5181600" y="-2307771"/>
              <a:chExt cx="18897600" cy="11049000"/>
            </a:xfrm>
            <a:solidFill>
              <a:srgbClr val="FFFF00"/>
            </a:solidFill>
          </p:grpSpPr>
          <p:sp>
            <p:nvSpPr>
              <p:cNvPr id="57352" name="Freeform 57351"/>
              <p:cNvSpPr/>
              <p:nvPr/>
            </p:nvSpPr>
            <p:spPr>
              <a:xfrm>
                <a:off x="-5181600" y="-2249714"/>
                <a:ext cx="9303657" cy="10334171"/>
              </a:xfrm>
              <a:custGeom>
                <a:avLst/>
                <a:gdLst>
                  <a:gd name="connsiteX0" fmla="*/ 14514 w 9303657"/>
                  <a:gd name="connsiteY0" fmla="*/ 10334171 h 10334171"/>
                  <a:gd name="connsiteX1" fmla="*/ 1451429 w 9303657"/>
                  <a:gd name="connsiteY1" fmla="*/ 10334171 h 10334171"/>
                  <a:gd name="connsiteX2" fmla="*/ 1407886 w 9303657"/>
                  <a:gd name="connsiteY2" fmla="*/ 10130971 h 10334171"/>
                  <a:gd name="connsiteX3" fmla="*/ 1349829 w 9303657"/>
                  <a:gd name="connsiteY3" fmla="*/ 9942285 h 10334171"/>
                  <a:gd name="connsiteX4" fmla="*/ 1407886 w 9303657"/>
                  <a:gd name="connsiteY4" fmla="*/ 9739085 h 10334171"/>
                  <a:gd name="connsiteX5" fmla="*/ 1378857 w 9303657"/>
                  <a:gd name="connsiteY5" fmla="*/ 9579428 h 10334171"/>
                  <a:gd name="connsiteX6" fmla="*/ 1407886 w 9303657"/>
                  <a:gd name="connsiteY6" fmla="*/ 9419771 h 10334171"/>
                  <a:gd name="connsiteX7" fmla="*/ 1407886 w 9303657"/>
                  <a:gd name="connsiteY7" fmla="*/ 9260114 h 10334171"/>
                  <a:gd name="connsiteX8" fmla="*/ 1683657 w 9303657"/>
                  <a:gd name="connsiteY8" fmla="*/ 8708571 h 10334171"/>
                  <a:gd name="connsiteX9" fmla="*/ 1872343 w 9303657"/>
                  <a:gd name="connsiteY9" fmla="*/ 8563428 h 10334171"/>
                  <a:gd name="connsiteX10" fmla="*/ 2220686 w 9303657"/>
                  <a:gd name="connsiteY10" fmla="*/ 8447314 h 10334171"/>
                  <a:gd name="connsiteX11" fmla="*/ 2467429 w 9303657"/>
                  <a:gd name="connsiteY11" fmla="*/ 8055428 h 10334171"/>
                  <a:gd name="connsiteX12" fmla="*/ 2293257 w 9303657"/>
                  <a:gd name="connsiteY12" fmla="*/ 7939314 h 10334171"/>
                  <a:gd name="connsiteX13" fmla="*/ 1843314 w 9303657"/>
                  <a:gd name="connsiteY13" fmla="*/ 8374743 h 10334171"/>
                  <a:gd name="connsiteX14" fmla="*/ 1654629 w 9303657"/>
                  <a:gd name="connsiteY14" fmla="*/ 8331200 h 10334171"/>
                  <a:gd name="connsiteX15" fmla="*/ 1625600 w 9303657"/>
                  <a:gd name="connsiteY15" fmla="*/ 8186057 h 10334171"/>
                  <a:gd name="connsiteX16" fmla="*/ 1712686 w 9303657"/>
                  <a:gd name="connsiteY16" fmla="*/ 7924800 h 10334171"/>
                  <a:gd name="connsiteX17" fmla="*/ 1799771 w 9303657"/>
                  <a:gd name="connsiteY17" fmla="*/ 7663543 h 10334171"/>
                  <a:gd name="connsiteX18" fmla="*/ 1944914 w 9303657"/>
                  <a:gd name="connsiteY18" fmla="*/ 7416800 h 10334171"/>
                  <a:gd name="connsiteX19" fmla="*/ 2206171 w 9303657"/>
                  <a:gd name="connsiteY19" fmla="*/ 7170057 h 10334171"/>
                  <a:gd name="connsiteX20" fmla="*/ 2438400 w 9303657"/>
                  <a:gd name="connsiteY20" fmla="*/ 7039428 h 10334171"/>
                  <a:gd name="connsiteX21" fmla="*/ 2801257 w 9303657"/>
                  <a:gd name="connsiteY21" fmla="*/ 6836228 h 10334171"/>
                  <a:gd name="connsiteX22" fmla="*/ 3048000 w 9303657"/>
                  <a:gd name="connsiteY22" fmla="*/ 6778171 h 10334171"/>
                  <a:gd name="connsiteX23" fmla="*/ 3077029 w 9303657"/>
                  <a:gd name="connsiteY23" fmla="*/ 6850743 h 10334171"/>
                  <a:gd name="connsiteX24" fmla="*/ 3077029 w 9303657"/>
                  <a:gd name="connsiteY24" fmla="*/ 6850743 h 10334171"/>
                  <a:gd name="connsiteX25" fmla="*/ 3425371 w 9303657"/>
                  <a:gd name="connsiteY25" fmla="*/ 7068457 h 10334171"/>
                  <a:gd name="connsiteX26" fmla="*/ 3497943 w 9303657"/>
                  <a:gd name="connsiteY26" fmla="*/ 7082971 h 10334171"/>
                  <a:gd name="connsiteX27" fmla="*/ 3541486 w 9303657"/>
                  <a:gd name="connsiteY27" fmla="*/ 7155543 h 10334171"/>
                  <a:gd name="connsiteX28" fmla="*/ 3628571 w 9303657"/>
                  <a:gd name="connsiteY28" fmla="*/ 7039428 h 10334171"/>
                  <a:gd name="connsiteX29" fmla="*/ 3614057 w 9303657"/>
                  <a:gd name="connsiteY29" fmla="*/ 6981371 h 10334171"/>
                  <a:gd name="connsiteX30" fmla="*/ 3759200 w 9303657"/>
                  <a:gd name="connsiteY30" fmla="*/ 6821714 h 10334171"/>
                  <a:gd name="connsiteX31" fmla="*/ 3933371 w 9303657"/>
                  <a:gd name="connsiteY31" fmla="*/ 6604000 h 10334171"/>
                  <a:gd name="connsiteX32" fmla="*/ 3991429 w 9303657"/>
                  <a:gd name="connsiteY32" fmla="*/ 6444343 h 10334171"/>
                  <a:gd name="connsiteX33" fmla="*/ 3991429 w 9303657"/>
                  <a:gd name="connsiteY33" fmla="*/ 6444343 h 10334171"/>
                  <a:gd name="connsiteX34" fmla="*/ 4194629 w 9303657"/>
                  <a:gd name="connsiteY34" fmla="*/ 6531428 h 10334171"/>
                  <a:gd name="connsiteX35" fmla="*/ 4426857 w 9303657"/>
                  <a:gd name="connsiteY35" fmla="*/ 6705600 h 10334171"/>
                  <a:gd name="connsiteX36" fmla="*/ 4426857 w 9303657"/>
                  <a:gd name="connsiteY36" fmla="*/ 6778171 h 10334171"/>
                  <a:gd name="connsiteX37" fmla="*/ 4528457 w 9303657"/>
                  <a:gd name="connsiteY37" fmla="*/ 6749143 h 10334171"/>
                  <a:gd name="connsiteX38" fmla="*/ 4775200 w 9303657"/>
                  <a:gd name="connsiteY38" fmla="*/ 6952343 h 10334171"/>
                  <a:gd name="connsiteX39" fmla="*/ 4891314 w 9303657"/>
                  <a:gd name="connsiteY39" fmla="*/ 7257143 h 10334171"/>
                  <a:gd name="connsiteX40" fmla="*/ 4949371 w 9303657"/>
                  <a:gd name="connsiteY40" fmla="*/ 7416800 h 10334171"/>
                  <a:gd name="connsiteX41" fmla="*/ 4934857 w 9303657"/>
                  <a:gd name="connsiteY41" fmla="*/ 7518400 h 10334171"/>
                  <a:gd name="connsiteX42" fmla="*/ 4804229 w 9303657"/>
                  <a:gd name="connsiteY42" fmla="*/ 7692571 h 10334171"/>
                  <a:gd name="connsiteX43" fmla="*/ 4804229 w 9303657"/>
                  <a:gd name="connsiteY43" fmla="*/ 7736114 h 10334171"/>
                  <a:gd name="connsiteX44" fmla="*/ 4731657 w 9303657"/>
                  <a:gd name="connsiteY44" fmla="*/ 7721600 h 10334171"/>
                  <a:gd name="connsiteX45" fmla="*/ 4659086 w 9303657"/>
                  <a:gd name="connsiteY45" fmla="*/ 7823200 h 10334171"/>
                  <a:gd name="connsiteX46" fmla="*/ 4426857 w 9303657"/>
                  <a:gd name="connsiteY46" fmla="*/ 8055428 h 10334171"/>
                  <a:gd name="connsiteX47" fmla="*/ 4209143 w 9303657"/>
                  <a:gd name="connsiteY47" fmla="*/ 8244114 h 10334171"/>
                  <a:gd name="connsiteX48" fmla="*/ 4107543 w 9303657"/>
                  <a:gd name="connsiteY48" fmla="*/ 8345714 h 10334171"/>
                  <a:gd name="connsiteX49" fmla="*/ 3788229 w 9303657"/>
                  <a:gd name="connsiteY49" fmla="*/ 8606971 h 10334171"/>
                  <a:gd name="connsiteX50" fmla="*/ 3672114 w 9303657"/>
                  <a:gd name="connsiteY50" fmla="*/ 8737600 h 10334171"/>
                  <a:gd name="connsiteX51" fmla="*/ 3425371 w 9303657"/>
                  <a:gd name="connsiteY51" fmla="*/ 8955314 h 10334171"/>
                  <a:gd name="connsiteX52" fmla="*/ 3149600 w 9303657"/>
                  <a:gd name="connsiteY52" fmla="*/ 9274628 h 10334171"/>
                  <a:gd name="connsiteX53" fmla="*/ 3004457 w 9303657"/>
                  <a:gd name="connsiteY53" fmla="*/ 9448800 h 10334171"/>
                  <a:gd name="connsiteX54" fmla="*/ 2960914 w 9303657"/>
                  <a:gd name="connsiteY54" fmla="*/ 9564914 h 10334171"/>
                  <a:gd name="connsiteX55" fmla="*/ 2815771 w 9303657"/>
                  <a:gd name="connsiteY55" fmla="*/ 9622971 h 10334171"/>
                  <a:gd name="connsiteX56" fmla="*/ 2656114 w 9303657"/>
                  <a:gd name="connsiteY56" fmla="*/ 9840685 h 10334171"/>
                  <a:gd name="connsiteX57" fmla="*/ 2235200 w 9303657"/>
                  <a:gd name="connsiteY57" fmla="*/ 9927771 h 10334171"/>
                  <a:gd name="connsiteX58" fmla="*/ 2090057 w 9303657"/>
                  <a:gd name="connsiteY58" fmla="*/ 9971314 h 10334171"/>
                  <a:gd name="connsiteX59" fmla="*/ 2002971 w 9303657"/>
                  <a:gd name="connsiteY59" fmla="*/ 10072914 h 10334171"/>
                  <a:gd name="connsiteX60" fmla="*/ 1988457 w 9303657"/>
                  <a:gd name="connsiteY60" fmla="*/ 10232571 h 10334171"/>
                  <a:gd name="connsiteX61" fmla="*/ 2235200 w 9303657"/>
                  <a:gd name="connsiteY61" fmla="*/ 10319657 h 10334171"/>
                  <a:gd name="connsiteX62" fmla="*/ 2554514 w 9303657"/>
                  <a:gd name="connsiteY62" fmla="*/ 10305143 h 10334171"/>
                  <a:gd name="connsiteX63" fmla="*/ 2728686 w 9303657"/>
                  <a:gd name="connsiteY63" fmla="*/ 10218057 h 10334171"/>
                  <a:gd name="connsiteX64" fmla="*/ 2917371 w 9303657"/>
                  <a:gd name="connsiteY64" fmla="*/ 10058400 h 10334171"/>
                  <a:gd name="connsiteX65" fmla="*/ 3135086 w 9303657"/>
                  <a:gd name="connsiteY65" fmla="*/ 9826171 h 10334171"/>
                  <a:gd name="connsiteX66" fmla="*/ 3323771 w 9303657"/>
                  <a:gd name="connsiteY66" fmla="*/ 9550400 h 10334171"/>
                  <a:gd name="connsiteX67" fmla="*/ 3614057 w 9303657"/>
                  <a:gd name="connsiteY67" fmla="*/ 9303657 h 10334171"/>
                  <a:gd name="connsiteX68" fmla="*/ 3730171 w 9303657"/>
                  <a:gd name="connsiteY68" fmla="*/ 9129485 h 10334171"/>
                  <a:gd name="connsiteX69" fmla="*/ 3802743 w 9303657"/>
                  <a:gd name="connsiteY69" fmla="*/ 9216571 h 10334171"/>
                  <a:gd name="connsiteX70" fmla="*/ 3744686 w 9303657"/>
                  <a:gd name="connsiteY70" fmla="*/ 9289143 h 10334171"/>
                  <a:gd name="connsiteX71" fmla="*/ 3744686 w 9303657"/>
                  <a:gd name="connsiteY71" fmla="*/ 9332685 h 10334171"/>
                  <a:gd name="connsiteX72" fmla="*/ 3976914 w 9303657"/>
                  <a:gd name="connsiteY72" fmla="*/ 9144000 h 10334171"/>
                  <a:gd name="connsiteX73" fmla="*/ 3933371 w 9303657"/>
                  <a:gd name="connsiteY73" fmla="*/ 9114971 h 10334171"/>
                  <a:gd name="connsiteX74" fmla="*/ 3875314 w 9303657"/>
                  <a:gd name="connsiteY74" fmla="*/ 9187543 h 10334171"/>
                  <a:gd name="connsiteX75" fmla="*/ 3773714 w 9303657"/>
                  <a:gd name="connsiteY75" fmla="*/ 9085943 h 10334171"/>
                  <a:gd name="connsiteX76" fmla="*/ 3962400 w 9303657"/>
                  <a:gd name="connsiteY76" fmla="*/ 8984343 h 10334171"/>
                  <a:gd name="connsiteX77" fmla="*/ 4034971 w 9303657"/>
                  <a:gd name="connsiteY77" fmla="*/ 8868228 h 10334171"/>
                  <a:gd name="connsiteX78" fmla="*/ 4209143 w 9303657"/>
                  <a:gd name="connsiteY78" fmla="*/ 8723085 h 10334171"/>
                  <a:gd name="connsiteX79" fmla="*/ 4354286 w 9303657"/>
                  <a:gd name="connsiteY79" fmla="*/ 8548914 h 10334171"/>
                  <a:gd name="connsiteX80" fmla="*/ 4513943 w 9303657"/>
                  <a:gd name="connsiteY80" fmla="*/ 8374743 h 10334171"/>
                  <a:gd name="connsiteX81" fmla="*/ 4630057 w 9303657"/>
                  <a:gd name="connsiteY81" fmla="*/ 8258628 h 10334171"/>
                  <a:gd name="connsiteX82" fmla="*/ 4862286 w 9303657"/>
                  <a:gd name="connsiteY82" fmla="*/ 8128000 h 10334171"/>
                  <a:gd name="connsiteX83" fmla="*/ 5065486 w 9303657"/>
                  <a:gd name="connsiteY83" fmla="*/ 8026400 h 10334171"/>
                  <a:gd name="connsiteX84" fmla="*/ 5138057 w 9303657"/>
                  <a:gd name="connsiteY84" fmla="*/ 8084457 h 10334171"/>
                  <a:gd name="connsiteX85" fmla="*/ 5312229 w 9303657"/>
                  <a:gd name="connsiteY85" fmla="*/ 7953828 h 10334171"/>
                  <a:gd name="connsiteX86" fmla="*/ 5312229 w 9303657"/>
                  <a:gd name="connsiteY86" fmla="*/ 7953828 h 10334171"/>
                  <a:gd name="connsiteX87" fmla="*/ 5167086 w 9303657"/>
                  <a:gd name="connsiteY87" fmla="*/ 8011885 h 10334171"/>
                  <a:gd name="connsiteX88" fmla="*/ 5094514 w 9303657"/>
                  <a:gd name="connsiteY88" fmla="*/ 7953828 h 10334171"/>
                  <a:gd name="connsiteX89" fmla="*/ 5181600 w 9303657"/>
                  <a:gd name="connsiteY89" fmla="*/ 7837714 h 10334171"/>
                  <a:gd name="connsiteX90" fmla="*/ 5254171 w 9303657"/>
                  <a:gd name="connsiteY90" fmla="*/ 7779657 h 10334171"/>
                  <a:gd name="connsiteX91" fmla="*/ 5355771 w 9303657"/>
                  <a:gd name="connsiteY91" fmla="*/ 7895771 h 10334171"/>
                  <a:gd name="connsiteX92" fmla="*/ 5384800 w 9303657"/>
                  <a:gd name="connsiteY92" fmla="*/ 7794171 h 10334171"/>
                  <a:gd name="connsiteX93" fmla="*/ 5631543 w 9303657"/>
                  <a:gd name="connsiteY93" fmla="*/ 7518400 h 10334171"/>
                  <a:gd name="connsiteX94" fmla="*/ 5776686 w 9303657"/>
                  <a:gd name="connsiteY94" fmla="*/ 7329714 h 10334171"/>
                  <a:gd name="connsiteX95" fmla="*/ 5878286 w 9303657"/>
                  <a:gd name="connsiteY95" fmla="*/ 7199085 h 10334171"/>
                  <a:gd name="connsiteX96" fmla="*/ 6008914 w 9303657"/>
                  <a:gd name="connsiteY96" fmla="*/ 6923314 h 10334171"/>
                  <a:gd name="connsiteX97" fmla="*/ 5950857 w 9303657"/>
                  <a:gd name="connsiteY97" fmla="*/ 6778171 h 10334171"/>
                  <a:gd name="connsiteX98" fmla="*/ 6066971 w 9303657"/>
                  <a:gd name="connsiteY98" fmla="*/ 6618514 h 10334171"/>
                  <a:gd name="connsiteX99" fmla="*/ 5950857 w 9303657"/>
                  <a:gd name="connsiteY99" fmla="*/ 6429828 h 10334171"/>
                  <a:gd name="connsiteX100" fmla="*/ 5805714 w 9303657"/>
                  <a:gd name="connsiteY100" fmla="*/ 6502400 h 10334171"/>
                  <a:gd name="connsiteX101" fmla="*/ 5675086 w 9303657"/>
                  <a:gd name="connsiteY101" fmla="*/ 6676571 h 10334171"/>
                  <a:gd name="connsiteX102" fmla="*/ 5573486 w 9303657"/>
                  <a:gd name="connsiteY102" fmla="*/ 6821714 h 10334171"/>
                  <a:gd name="connsiteX103" fmla="*/ 5399314 w 9303657"/>
                  <a:gd name="connsiteY103" fmla="*/ 6923314 h 10334171"/>
                  <a:gd name="connsiteX104" fmla="*/ 5268686 w 9303657"/>
                  <a:gd name="connsiteY104" fmla="*/ 6923314 h 10334171"/>
                  <a:gd name="connsiteX105" fmla="*/ 4992914 w 9303657"/>
                  <a:gd name="connsiteY105" fmla="*/ 6705600 h 10334171"/>
                  <a:gd name="connsiteX106" fmla="*/ 4775200 w 9303657"/>
                  <a:gd name="connsiteY106" fmla="*/ 6618514 h 10334171"/>
                  <a:gd name="connsiteX107" fmla="*/ 4601029 w 9303657"/>
                  <a:gd name="connsiteY107" fmla="*/ 6458857 h 10334171"/>
                  <a:gd name="connsiteX108" fmla="*/ 4397829 w 9303657"/>
                  <a:gd name="connsiteY108" fmla="*/ 6342743 h 10334171"/>
                  <a:gd name="connsiteX109" fmla="*/ 4267200 w 9303657"/>
                  <a:gd name="connsiteY109" fmla="*/ 6226628 h 10334171"/>
                  <a:gd name="connsiteX110" fmla="*/ 4151086 w 9303657"/>
                  <a:gd name="connsiteY110" fmla="*/ 6139543 h 10334171"/>
                  <a:gd name="connsiteX111" fmla="*/ 4034971 w 9303657"/>
                  <a:gd name="connsiteY111" fmla="*/ 6081485 h 10334171"/>
                  <a:gd name="connsiteX112" fmla="*/ 3947886 w 9303657"/>
                  <a:gd name="connsiteY112" fmla="*/ 5965371 h 10334171"/>
                  <a:gd name="connsiteX113" fmla="*/ 4064000 w 9303657"/>
                  <a:gd name="connsiteY113" fmla="*/ 5965371 h 10334171"/>
                  <a:gd name="connsiteX114" fmla="*/ 4034971 w 9303657"/>
                  <a:gd name="connsiteY114" fmla="*/ 5921828 h 10334171"/>
                  <a:gd name="connsiteX115" fmla="*/ 3918857 w 9303657"/>
                  <a:gd name="connsiteY115" fmla="*/ 5878285 h 10334171"/>
                  <a:gd name="connsiteX116" fmla="*/ 4005943 w 9303657"/>
                  <a:gd name="connsiteY116" fmla="*/ 5631543 h 10334171"/>
                  <a:gd name="connsiteX117" fmla="*/ 4049486 w 9303657"/>
                  <a:gd name="connsiteY117" fmla="*/ 5558971 h 10334171"/>
                  <a:gd name="connsiteX118" fmla="*/ 3962400 w 9303657"/>
                  <a:gd name="connsiteY118" fmla="*/ 5544457 h 10334171"/>
                  <a:gd name="connsiteX119" fmla="*/ 3991429 w 9303657"/>
                  <a:gd name="connsiteY119" fmla="*/ 5283200 h 10334171"/>
                  <a:gd name="connsiteX120" fmla="*/ 4034971 w 9303657"/>
                  <a:gd name="connsiteY120" fmla="*/ 5123543 h 10334171"/>
                  <a:gd name="connsiteX121" fmla="*/ 4107543 w 9303657"/>
                  <a:gd name="connsiteY121" fmla="*/ 5109028 h 10334171"/>
                  <a:gd name="connsiteX122" fmla="*/ 4093029 w 9303657"/>
                  <a:gd name="connsiteY122" fmla="*/ 5007428 h 10334171"/>
                  <a:gd name="connsiteX123" fmla="*/ 4397829 w 9303657"/>
                  <a:gd name="connsiteY123" fmla="*/ 4833257 h 10334171"/>
                  <a:gd name="connsiteX124" fmla="*/ 4818743 w 9303657"/>
                  <a:gd name="connsiteY124" fmla="*/ 4847771 h 10334171"/>
                  <a:gd name="connsiteX125" fmla="*/ 5109029 w 9303657"/>
                  <a:gd name="connsiteY125" fmla="*/ 4905828 h 10334171"/>
                  <a:gd name="connsiteX126" fmla="*/ 5370286 w 9303657"/>
                  <a:gd name="connsiteY126" fmla="*/ 5109028 h 10334171"/>
                  <a:gd name="connsiteX127" fmla="*/ 5631543 w 9303657"/>
                  <a:gd name="connsiteY127" fmla="*/ 5268685 h 10334171"/>
                  <a:gd name="connsiteX128" fmla="*/ 5805714 w 9303657"/>
                  <a:gd name="connsiteY128" fmla="*/ 5413828 h 10334171"/>
                  <a:gd name="connsiteX129" fmla="*/ 6081486 w 9303657"/>
                  <a:gd name="connsiteY129" fmla="*/ 5515428 h 10334171"/>
                  <a:gd name="connsiteX130" fmla="*/ 6125029 w 9303657"/>
                  <a:gd name="connsiteY130" fmla="*/ 5500914 h 10334171"/>
                  <a:gd name="connsiteX131" fmla="*/ 6284686 w 9303657"/>
                  <a:gd name="connsiteY131" fmla="*/ 5718628 h 10334171"/>
                  <a:gd name="connsiteX132" fmla="*/ 6328229 w 9303657"/>
                  <a:gd name="connsiteY132" fmla="*/ 5660571 h 10334171"/>
                  <a:gd name="connsiteX133" fmla="*/ 6705600 w 9303657"/>
                  <a:gd name="connsiteY133" fmla="*/ 5762171 h 10334171"/>
                  <a:gd name="connsiteX134" fmla="*/ 6807200 w 9303657"/>
                  <a:gd name="connsiteY134" fmla="*/ 5820228 h 10334171"/>
                  <a:gd name="connsiteX135" fmla="*/ 6923314 w 9303657"/>
                  <a:gd name="connsiteY135" fmla="*/ 5544457 h 10334171"/>
                  <a:gd name="connsiteX136" fmla="*/ 6981371 w 9303657"/>
                  <a:gd name="connsiteY136" fmla="*/ 5268685 h 10334171"/>
                  <a:gd name="connsiteX137" fmla="*/ 7053943 w 9303657"/>
                  <a:gd name="connsiteY137" fmla="*/ 5007428 h 10334171"/>
                  <a:gd name="connsiteX138" fmla="*/ 7097486 w 9303657"/>
                  <a:gd name="connsiteY138" fmla="*/ 4804228 h 10334171"/>
                  <a:gd name="connsiteX139" fmla="*/ 7257143 w 9303657"/>
                  <a:gd name="connsiteY139" fmla="*/ 4383314 h 10334171"/>
                  <a:gd name="connsiteX140" fmla="*/ 7286171 w 9303657"/>
                  <a:gd name="connsiteY140" fmla="*/ 4223657 h 10334171"/>
                  <a:gd name="connsiteX141" fmla="*/ 7300686 w 9303657"/>
                  <a:gd name="connsiteY141" fmla="*/ 4049485 h 10334171"/>
                  <a:gd name="connsiteX142" fmla="*/ 7474857 w 9303657"/>
                  <a:gd name="connsiteY142" fmla="*/ 3802743 h 10334171"/>
                  <a:gd name="connsiteX143" fmla="*/ 7881257 w 9303657"/>
                  <a:gd name="connsiteY143" fmla="*/ 3672114 h 10334171"/>
                  <a:gd name="connsiteX144" fmla="*/ 7852229 w 9303657"/>
                  <a:gd name="connsiteY144" fmla="*/ 3570514 h 10334171"/>
                  <a:gd name="connsiteX145" fmla="*/ 7445829 w 9303657"/>
                  <a:gd name="connsiteY145" fmla="*/ 3657600 h 10334171"/>
                  <a:gd name="connsiteX146" fmla="*/ 7460343 w 9303657"/>
                  <a:gd name="connsiteY146" fmla="*/ 3541485 h 10334171"/>
                  <a:gd name="connsiteX147" fmla="*/ 7939314 w 9303657"/>
                  <a:gd name="connsiteY147" fmla="*/ 3454400 h 10334171"/>
                  <a:gd name="connsiteX148" fmla="*/ 7924800 w 9303657"/>
                  <a:gd name="connsiteY148" fmla="*/ 3381828 h 10334171"/>
                  <a:gd name="connsiteX149" fmla="*/ 7445829 w 9303657"/>
                  <a:gd name="connsiteY149" fmla="*/ 3468914 h 10334171"/>
                  <a:gd name="connsiteX150" fmla="*/ 7474857 w 9303657"/>
                  <a:gd name="connsiteY150" fmla="*/ 3236685 h 10334171"/>
                  <a:gd name="connsiteX151" fmla="*/ 7547429 w 9303657"/>
                  <a:gd name="connsiteY151" fmla="*/ 3106057 h 10334171"/>
                  <a:gd name="connsiteX152" fmla="*/ 7620000 w 9303657"/>
                  <a:gd name="connsiteY152" fmla="*/ 2743200 h 10334171"/>
                  <a:gd name="connsiteX153" fmla="*/ 7707086 w 9303657"/>
                  <a:gd name="connsiteY153" fmla="*/ 2540000 h 10334171"/>
                  <a:gd name="connsiteX154" fmla="*/ 7866743 w 9303657"/>
                  <a:gd name="connsiteY154" fmla="*/ 2235200 h 10334171"/>
                  <a:gd name="connsiteX155" fmla="*/ 8360229 w 9303657"/>
                  <a:gd name="connsiteY155" fmla="*/ 1596571 h 10334171"/>
                  <a:gd name="connsiteX156" fmla="*/ 8810171 w 9303657"/>
                  <a:gd name="connsiteY156" fmla="*/ 1291771 h 10334171"/>
                  <a:gd name="connsiteX157" fmla="*/ 8969829 w 9303657"/>
                  <a:gd name="connsiteY157" fmla="*/ 972457 h 10334171"/>
                  <a:gd name="connsiteX158" fmla="*/ 9303657 w 9303657"/>
                  <a:gd name="connsiteY158" fmla="*/ 827314 h 10334171"/>
                  <a:gd name="connsiteX159" fmla="*/ 9274629 w 9303657"/>
                  <a:gd name="connsiteY159" fmla="*/ 522514 h 10334171"/>
                  <a:gd name="connsiteX160" fmla="*/ 9013371 w 9303657"/>
                  <a:gd name="connsiteY160" fmla="*/ 304800 h 10334171"/>
                  <a:gd name="connsiteX161" fmla="*/ 8984343 w 9303657"/>
                  <a:gd name="connsiteY161" fmla="*/ 101600 h 10334171"/>
                  <a:gd name="connsiteX162" fmla="*/ 9085943 w 9303657"/>
                  <a:gd name="connsiteY162" fmla="*/ 0 h 10334171"/>
                  <a:gd name="connsiteX163" fmla="*/ 0 w 9303657"/>
                  <a:gd name="connsiteY163" fmla="*/ 29028 h 10334171"/>
                  <a:gd name="connsiteX164" fmla="*/ 14514 w 9303657"/>
                  <a:gd name="connsiteY164" fmla="*/ 10334171 h 1033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9303657" h="10334171">
                    <a:moveTo>
                      <a:pt x="14514" y="10334171"/>
                    </a:moveTo>
                    <a:lnTo>
                      <a:pt x="1451429" y="10334171"/>
                    </a:lnTo>
                    <a:lnTo>
                      <a:pt x="1407886" y="10130971"/>
                    </a:lnTo>
                    <a:lnTo>
                      <a:pt x="1349829" y="9942285"/>
                    </a:lnTo>
                    <a:lnTo>
                      <a:pt x="1407886" y="9739085"/>
                    </a:lnTo>
                    <a:lnTo>
                      <a:pt x="1378857" y="9579428"/>
                    </a:lnTo>
                    <a:lnTo>
                      <a:pt x="1407886" y="9419771"/>
                    </a:lnTo>
                    <a:lnTo>
                      <a:pt x="1407886" y="9260114"/>
                    </a:lnTo>
                    <a:lnTo>
                      <a:pt x="1683657" y="8708571"/>
                    </a:lnTo>
                    <a:lnTo>
                      <a:pt x="1872343" y="8563428"/>
                    </a:lnTo>
                    <a:lnTo>
                      <a:pt x="2220686" y="8447314"/>
                    </a:lnTo>
                    <a:lnTo>
                      <a:pt x="2467429" y="8055428"/>
                    </a:lnTo>
                    <a:lnTo>
                      <a:pt x="2293257" y="7939314"/>
                    </a:lnTo>
                    <a:lnTo>
                      <a:pt x="1843314" y="8374743"/>
                    </a:lnTo>
                    <a:lnTo>
                      <a:pt x="1654629" y="8331200"/>
                    </a:lnTo>
                    <a:lnTo>
                      <a:pt x="1625600" y="8186057"/>
                    </a:lnTo>
                    <a:lnTo>
                      <a:pt x="1712686" y="7924800"/>
                    </a:lnTo>
                    <a:lnTo>
                      <a:pt x="1799771" y="7663543"/>
                    </a:lnTo>
                    <a:lnTo>
                      <a:pt x="1944914" y="7416800"/>
                    </a:lnTo>
                    <a:lnTo>
                      <a:pt x="2206171" y="7170057"/>
                    </a:lnTo>
                    <a:lnTo>
                      <a:pt x="2438400" y="7039428"/>
                    </a:lnTo>
                    <a:lnTo>
                      <a:pt x="2801257" y="6836228"/>
                    </a:lnTo>
                    <a:lnTo>
                      <a:pt x="3048000" y="6778171"/>
                    </a:lnTo>
                    <a:lnTo>
                      <a:pt x="3077029" y="6850743"/>
                    </a:lnTo>
                    <a:lnTo>
                      <a:pt x="3077029" y="6850743"/>
                    </a:lnTo>
                    <a:lnTo>
                      <a:pt x="3425371" y="7068457"/>
                    </a:lnTo>
                    <a:lnTo>
                      <a:pt x="3497943" y="7082971"/>
                    </a:lnTo>
                    <a:lnTo>
                      <a:pt x="3541486" y="7155543"/>
                    </a:lnTo>
                    <a:lnTo>
                      <a:pt x="3628571" y="7039428"/>
                    </a:lnTo>
                    <a:lnTo>
                      <a:pt x="3614057" y="6981371"/>
                    </a:lnTo>
                    <a:lnTo>
                      <a:pt x="3759200" y="6821714"/>
                    </a:lnTo>
                    <a:lnTo>
                      <a:pt x="3933371" y="6604000"/>
                    </a:lnTo>
                    <a:lnTo>
                      <a:pt x="3991429" y="6444343"/>
                    </a:lnTo>
                    <a:lnTo>
                      <a:pt x="3991429" y="6444343"/>
                    </a:lnTo>
                    <a:lnTo>
                      <a:pt x="4194629" y="6531428"/>
                    </a:lnTo>
                    <a:lnTo>
                      <a:pt x="4426857" y="6705600"/>
                    </a:lnTo>
                    <a:lnTo>
                      <a:pt x="4426857" y="6778171"/>
                    </a:lnTo>
                    <a:lnTo>
                      <a:pt x="4528457" y="6749143"/>
                    </a:lnTo>
                    <a:lnTo>
                      <a:pt x="4775200" y="6952343"/>
                    </a:lnTo>
                    <a:lnTo>
                      <a:pt x="4891314" y="7257143"/>
                    </a:lnTo>
                    <a:lnTo>
                      <a:pt x="4949371" y="7416800"/>
                    </a:lnTo>
                    <a:lnTo>
                      <a:pt x="4934857" y="7518400"/>
                    </a:lnTo>
                    <a:lnTo>
                      <a:pt x="4804229" y="7692571"/>
                    </a:lnTo>
                    <a:lnTo>
                      <a:pt x="4804229" y="7736114"/>
                    </a:lnTo>
                    <a:lnTo>
                      <a:pt x="4731657" y="7721600"/>
                    </a:lnTo>
                    <a:lnTo>
                      <a:pt x="4659086" y="7823200"/>
                    </a:lnTo>
                    <a:lnTo>
                      <a:pt x="4426857" y="8055428"/>
                    </a:lnTo>
                    <a:lnTo>
                      <a:pt x="4209143" y="8244114"/>
                    </a:lnTo>
                    <a:lnTo>
                      <a:pt x="4107543" y="8345714"/>
                    </a:lnTo>
                    <a:lnTo>
                      <a:pt x="3788229" y="8606971"/>
                    </a:lnTo>
                    <a:lnTo>
                      <a:pt x="3672114" y="8737600"/>
                    </a:lnTo>
                    <a:lnTo>
                      <a:pt x="3425371" y="8955314"/>
                    </a:lnTo>
                    <a:lnTo>
                      <a:pt x="3149600" y="9274628"/>
                    </a:lnTo>
                    <a:lnTo>
                      <a:pt x="3004457" y="9448800"/>
                    </a:lnTo>
                    <a:lnTo>
                      <a:pt x="2960914" y="9564914"/>
                    </a:lnTo>
                    <a:lnTo>
                      <a:pt x="2815771" y="9622971"/>
                    </a:lnTo>
                    <a:lnTo>
                      <a:pt x="2656114" y="9840685"/>
                    </a:lnTo>
                    <a:lnTo>
                      <a:pt x="2235200" y="9927771"/>
                    </a:lnTo>
                    <a:lnTo>
                      <a:pt x="2090057" y="9971314"/>
                    </a:lnTo>
                    <a:lnTo>
                      <a:pt x="2002971" y="10072914"/>
                    </a:lnTo>
                    <a:lnTo>
                      <a:pt x="1988457" y="10232571"/>
                    </a:lnTo>
                    <a:lnTo>
                      <a:pt x="2235200" y="10319657"/>
                    </a:lnTo>
                    <a:lnTo>
                      <a:pt x="2554514" y="10305143"/>
                    </a:lnTo>
                    <a:lnTo>
                      <a:pt x="2728686" y="10218057"/>
                    </a:lnTo>
                    <a:lnTo>
                      <a:pt x="2917371" y="10058400"/>
                    </a:lnTo>
                    <a:lnTo>
                      <a:pt x="3135086" y="9826171"/>
                    </a:lnTo>
                    <a:lnTo>
                      <a:pt x="3323771" y="9550400"/>
                    </a:lnTo>
                    <a:lnTo>
                      <a:pt x="3614057" y="9303657"/>
                    </a:lnTo>
                    <a:lnTo>
                      <a:pt x="3730171" y="9129485"/>
                    </a:lnTo>
                    <a:lnTo>
                      <a:pt x="3802743" y="9216571"/>
                    </a:lnTo>
                    <a:lnTo>
                      <a:pt x="3744686" y="9289143"/>
                    </a:lnTo>
                    <a:lnTo>
                      <a:pt x="3744686" y="9332685"/>
                    </a:lnTo>
                    <a:lnTo>
                      <a:pt x="3976914" y="9144000"/>
                    </a:lnTo>
                    <a:lnTo>
                      <a:pt x="3933371" y="9114971"/>
                    </a:lnTo>
                    <a:lnTo>
                      <a:pt x="3875314" y="9187543"/>
                    </a:lnTo>
                    <a:lnTo>
                      <a:pt x="3773714" y="9085943"/>
                    </a:lnTo>
                    <a:lnTo>
                      <a:pt x="3962400" y="8984343"/>
                    </a:lnTo>
                    <a:lnTo>
                      <a:pt x="4034971" y="8868228"/>
                    </a:lnTo>
                    <a:lnTo>
                      <a:pt x="4209143" y="8723085"/>
                    </a:lnTo>
                    <a:lnTo>
                      <a:pt x="4354286" y="8548914"/>
                    </a:lnTo>
                    <a:lnTo>
                      <a:pt x="4513943" y="8374743"/>
                    </a:lnTo>
                    <a:lnTo>
                      <a:pt x="4630057" y="8258628"/>
                    </a:lnTo>
                    <a:lnTo>
                      <a:pt x="4862286" y="8128000"/>
                    </a:lnTo>
                    <a:lnTo>
                      <a:pt x="5065486" y="8026400"/>
                    </a:lnTo>
                    <a:lnTo>
                      <a:pt x="5138057" y="8084457"/>
                    </a:lnTo>
                    <a:lnTo>
                      <a:pt x="5312229" y="7953828"/>
                    </a:lnTo>
                    <a:lnTo>
                      <a:pt x="5312229" y="7953828"/>
                    </a:lnTo>
                    <a:lnTo>
                      <a:pt x="5167086" y="8011885"/>
                    </a:lnTo>
                    <a:lnTo>
                      <a:pt x="5094514" y="7953828"/>
                    </a:lnTo>
                    <a:lnTo>
                      <a:pt x="5181600" y="7837714"/>
                    </a:lnTo>
                    <a:lnTo>
                      <a:pt x="5254171" y="7779657"/>
                    </a:lnTo>
                    <a:lnTo>
                      <a:pt x="5355771" y="7895771"/>
                    </a:lnTo>
                    <a:lnTo>
                      <a:pt x="5384800" y="7794171"/>
                    </a:lnTo>
                    <a:lnTo>
                      <a:pt x="5631543" y="7518400"/>
                    </a:lnTo>
                    <a:lnTo>
                      <a:pt x="5776686" y="7329714"/>
                    </a:lnTo>
                    <a:lnTo>
                      <a:pt x="5878286" y="7199085"/>
                    </a:lnTo>
                    <a:lnTo>
                      <a:pt x="6008914" y="6923314"/>
                    </a:lnTo>
                    <a:lnTo>
                      <a:pt x="5950857" y="6778171"/>
                    </a:lnTo>
                    <a:lnTo>
                      <a:pt x="6066971" y="6618514"/>
                    </a:lnTo>
                    <a:lnTo>
                      <a:pt x="5950857" y="6429828"/>
                    </a:lnTo>
                    <a:lnTo>
                      <a:pt x="5805714" y="6502400"/>
                    </a:lnTo>
                    <a:lnTo>
                      <a:pt x="5675086" y="6676571"/>
                    </a:lnTo>
                    <a:lnTo>
                      <a:pt x="5573486" y="6821714"/>
                    </a:lnTo>
                    <a:lnTo>
                      <a:pt x="5399314" y="6923314"/>
                    </a:lnTo>
                    <a:lnTo>
                      <a:pt x="5268686" y="6923314"/>
                    </a:lnTo>
                    <a:lnTo>
                      <a:pt x="4992914" y="6705600"/>
                    </a:lnTo>
                    <a:lnTo>
                      <a:pt x="4775200" y="6618514"/>
                    </a:lnTo>
                    <a:lnTo>
                      <a:pt x="4601029" y="6458857"/>
                    </a:lnTo>
                    <a:lnTo>
                      <a:pt x="4397829" y="6342743"/>
                    </a:lnTo>
                    <a:lnTo>
                      <a:pt x="4267200" y="6226628"/>
                    </a:lnTo>
                    <a:lnTo>
                      <a:pt x="4151086" y="6139543"/>
                    </a:lnTo>
                    <a:lnTo>
                      <a:pt x="4034971" y="6081485"/>
                    </a:lnTo>
                    <a:lnTo>
                      <a:pt x="3947886" y="5965371"/>
                    </a:lnTo>
                    <a:lnTo>
                      <a:pt x="4064000" y="5965371"/>
                    </a:lnTo>
                    <a:lnTo>
                      <a:pt x="4034971" y="5921828"/>
                    </a:lnTo>
                    <a:lnTo>
                      <a:pt x="3918857" y="5878285"/>
                    </a:lnTo>
                    <a:lnTo>
                      <a:pt x="4005943" y="5631543"/>
                    </a:lnTo>
                    <a:lnTo>
                      <a:pt x="4049486" y="5558971"/>
                    </a:lnTo>
                    <a:lnTo>
                      <a:pt x="3962400" y="5544457"/>
                    </a:lnTo>
                    <a:lnTo>
                      <a:pt x="3991429" y="5283200"/>
                    </a:lnTo>
                    <a:lnTo>
                      <a:pt x="4034971" y="5123543"/>
                    </a:lnTo>
                    <a:lnTo>
                      <a:pt x="4107543" y="5109028"/>
                    </a:lnTo>
                    <a:lnTo>
                      <a:pt x="4093029" y="5007428"/>
                    </a:lnTo>
                    <a:lnTo>
                      <a:pt x="4397829" y="4833257"/>
                    </a:lnTo>
                    <a:lnTo>
                      <a:pt x="4818743" y="4847771"/>
                    </a:lnTo>
                    <a:lnTo>
                      <a:pt x="5109029" y="4905828"/>
                    </a:lnTo>
                    <a:lnTo>
                      <a:pt x="5370286" y="5109028"/>
                    </a:lnTo>
                    <a:lnTo>
                      <a:pt x="5631543" y="5268685"/>
                    </a:lnTo>
                    <a:lnTo>
                      <a:pt x="5805714" y="5413828"/>
                    </a:lnTo>
                    <a:lnTo>
                      <a:pt x="6081486" y="5515428"/>
                    </a:lnTo>
                    <a:lnTo>
                      <a:pt x="6125029" y="5500914"/>
                    </a:lnTo>
                    <a:lnTo>
                      <a:pt x="6284686" y="5718628"/>
                    </a:lnTo>
                    <a:lnTo>
                      <a:pt x="6328229" y="5660571"/>
                    </a:lnTo>
                    <a:lnTo>
                      <a:pt x="6705600" y="5762171"/>
                    </a:lnTo>
                    <a:lnTo>
                      <a:pt x="6807200" y="5820228"/>
                    </a:lnTo>
                    <a:lnTo>
                      <a:pt x="6923314" y="5544457"/>
                    </a:lnTo>
                    <a:lnTo>
                      <a:pt x="6981371" y="5268685"/>
                    </a:lnTo>
                    <a:lnTo>
                      <a:pt x="7053943" y="5007428"/>
                    </a:lnTo>
                    <a:lnTo>
                      <a:pt x="7097486" y="4804228"/>
                    </a:lnTo>
                    <a:lnTo>
                      <a:pt x="7257143" y="4383314"/>
                    </a:lnTo>
                    <a:lnTo>
                      <a:pt x="7286171" y="4223657"/>
                    </a:lnTo>
                    <a:lnTo>
                      <a:pt x="7300686" y="4049485"/>
                    </a:lnTo>
                    <a:lnTo>
                      <a:pt x="7474857" y="3802743"/>
                    </a:lnTo>
                    <a:lnTo>
                      <a:pt x="7881257" y="3672114"/>
                    </a:lnTo>
                    <a:lnTo>
                      <a:pt x="7852229" y="3570514"/>
                    </a:lnTo>
                    <a:lnTo>
                      <a:pt x="7445829" y="3657600"/>
                    </a:lnTo>
                    <a:lnTo>
                      <a:pt x="7460343" y="3541485"/>
                    </a:lnTo>
                    <a:lnTo>
                      <a:pt x="7939314" y="3454400"/>
                    </a:lnTo>
                    <a:lnTo>
                      <a:pt x="7924800" y="3381828"/>
                    </a:lnTo>
                    <a:lnTo>
                      <a:pt x="7445829" y="3468914"/>
                    </a:lnTo>
                    <a:lnTo>
                      <a:pt x="7474857" y="3236685"/>
                    </a:lnTo>
                    <a:lnTo>
                      <a:pt x="7547429" y="3106057"/>
                    </a:lnTo>
                    <a:lnTo>
                      <a:pt x="7620000" y="2743200"/>
                    </a:lnTo>
                    <a:lnTo>
                      <a:pt x="7707086" y="2540000"/>
                    </a:lnTo>
                    <a:lnTo>
                      <a:pt x="7866743" y="2235200"/>
                    </a:lnTo>
                    <a:lnTo>
                      <a:pt x="8360229" y="1596571"/>
                    </a:lnTo>
                    <a:lnTo>
                      <a:pt x="8810171" y="1291771"/>
                    </a:lnTo>
                    <a:lnTo>
                      <a:pt x="8969829" y="972457"/>
                    </a:lnTo>
                    <a:lnTo>
                      <a:pt x="9303657" y="827314"/>
                    </a:lnTo>
                    <a:lnTo>
                      <a:pt x="9274629" y="522514"/>
                    </a:lnTo>
                    <a:lnTo>
                      <a:pt x="9013371" y="304800"/>
                    </a:lnTo>
                    <a:lnTo>
                      <a:pt x="8984343" y="101600"/>
                    </a:lnTo>
                    <a:lnTo>
                      <a:pt x="9085943" y="0"/>
                    </a:lnTo>
                    <a:lnTo>
                      <a:pt x="0" y="29028"/>
                    </a:lnTo>
                    <a:cubicBezTo>
                      <a:pt x="9676" y="3464076"/>
                      <a:pt x="19353" y="6899123"/>
                      <a:pt x="14514" y="10334171"/>
                    </a:cubicBez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354" name="Freeform 57353"/>
              <p:cNvSpPr/>
              <p:nvPr/>
            </p:nvSpPr>
            <p:spPr>
              <a:xfrm>
                <a:off x="2641600" y="-2307771"/>
                <a:ext cx="11074400" cy="9913257"/>
              </a:xfrm>
              <a:custGeom>
                <a:avLst/>
                <a:gdLst>
                  <a:gd name="connsiteX0" fmla="*/ 11045371 w 11074400"/>
                  <a:gd name="connsiteY0" fmla="*/ 8998857 h 9913257"/>
                  <a:gd name="connsiteX1" fmla="*/ 10885714 w 11074400"/>
                  <a:gd name="connsiteY1" fmla="*/ 9013371 h 9913257"/>
                  <a:gd name="connsiteX2" fmla="*/ 11045371 w 11074400"/>
                  <a:gd name="connsiteY2" fmla="*/ 9289142 h 9913257"/>
                  <a:gd name="connsiteX3" fmla="*/ 11016343 w 11074400"/>
                  <a:gd name="connsiteY3" fmla="*/ 9318171 h 9913257"/>
                  <a:gd name="connsiteX4" fmla="*/ 10827657 w 11074400"/>
                  <a:gd name="connsiteY4" fmla="*/ 9100457 h 9913257"/>
                  <a:gd name="connsiteX5" fmla="*/ 10653486 w 11074400"/>
                  <a:gd name="connsiteY5" fmla="*/ 9202057 h 9913257"/>
                  <a:gd name="connsiteX6" fmla="*/ 10987314 w 11074400"/>
                  <a:gd name="connsiteY6" fmla="*/ 9593942 h 9913257"/>
                  <a:gd name="connsiteX7" fmla="*/ 10943771 w 11074400"/>
                  <a:gd name="connsiteY7" fmla="*/ 9637485 h 9913257"/>
                  <a:gd name="connsiteX8" fmla="*/ 10595429 w 11074400"/>
                  <a:gd name="connsiteY8" fmla="*/ 9245600 h 9913257"/>
                  <a:gd name="connsiteX9" fmla="*/ 10508343 w 11074400"/>
                  <a:gd name="connsiteY9" fmla="*/ 9303657 h 9913257"/>
                  <a:gd name="connsiteX10" fmla="*/ 11016343 w 11074400"/>
                  <a:gd name="connsiteY10" fmla="*/ 9898742 h 9913257"/>
                  <a:gd name="connsiteX11" fmla="*/ 10943771 w 11074400"/>
                  <a:gd name="connsiteY11" fmla="*/ 9913257 h 9913257"/>
                  <a:gd name="connsiteX12" fmla="*/ 10392229 w 11074400"/>
                  <a:gd name="connsiteY12" fmla="*/ 9245600 h 9913257"/>
                  <a:gd name="connsiteX13" fmla="*/ 10450286 w 11074400"/>
                  <a:gd name="connsiteY13" fmla="*/ 9144000 h 9913257"/>
                  <a:gd name="connsiteX14" fmla="*/ 10406743 w 11074400"/>
                  <a:gd name="connsiteY14" fmla="*/ 8795657 h 9913257"/>
                  <a:gd name="connsiteX15" fmla="*/ 10740571 w 11074400"/>
                  <a:gd name="connsiteY15" fmla="*/ 8679542 h 9913257"/>
                  <a:gd name="connsiteX16" fmla="*/ 10740571 w 11074400"/>
                  <a:gd name="connsiteY16" fmla="*/ 8679542 h 9913257"/>
                  <a:gd name="connsiteX17" fmla="*/ 10972800 w 11074400"/>
                  <a:gd name="connsiteY17" fmla="*/ 8868228 h 9913257"/>
                  <a:gd name="connsiteX18" fmla="*/ 10987314 w 11074400"/>
                  <a:gd name="connsiteY18" fmla="*/ 8403771 h 9913257"/>
                  <a:gd name="connsiteX19" fmla="*/ 10145486 w 11074400"/>
                  <a:gd name="connsiteY19" fmla="*/ 8403771 h 9913257"/>
                  <a:gd name="connsiteX20" fmla="*/ 10189029 w 11074400"/>
                  <a:gd name="connsiteY20" fmla="*/ 8171542 h 9913257"/>
                  <a:gd name="connsiteX21" fmla="*/ 10987314 w 11074400"/>
                  <a:gd name="connsiteY21" fmla="*/ 8157028 h 9913257"/>
                  <a:gd name="connsiteX22" fmla="*/ 10972800 w 11074400"/>
                  <a:gd name="connsiteY22" fmla="*/ 7924800 h 9913257"/>
                  <a:gd name="connsiteX23" fmla="*/ 10116457 w 11074400"/>
                  <a:gd name="connsiteY23" fmla="*/ 7953828 h 9913257"/>
                  <a:gd name="connsiteX24" fmla="*/ 10116457 w 11074400"/>
                  <a:gd name="connsiteY24" fmla="*/ 7808685 h 9913257"/>
                  <a:gd name="connsiteX25" fmla="*/ 11001829 w 11074400"/>
                  <a:gd name="connsiteY25" fmla="*/ 7794171 h 9913257"/>
                  <a:gd name="connsiteX26" fmla="*/ 10987314 w 11074400"/>
                  <a:gd name="connsiteY26" fmla="*/ 7489371 h 9913257"/>
                  <a:gd name="connsiteX27" fmla="*/ 10087429 w 11074400"/>
                  <a:gd name="connsiteY27" fmla="*/ 7518400 h 9913257"/>
                  <a:gd name="connsiteX28" fmla="*/ 10116457 w 11074400"/>
                  <a:gd name="connsiteY28" fmla="*/ 7126514 h 9913257"/>
                  <a:gd name="connsiteX29" fmla="*/ 11030857 w 11074400"/>
                  <a:gd name="connsiteY29" fmla="*/ 7126514 h 9913257"/>
                  <a:gd name="connsiteX30" fmla="*/ 11001829 w 11074400"/>
                  <a:gd name="connsiteY30" fmla="*/ 6734628 h 9913257"/>
                  <a:gd name="connsiteX31" fmla="*/ 10871200 w 11074400"/>
                  <a:gd name="connsiteY31" fmla="*/ 6734628 h 9913257"/>
                  <a:gd name="connsiteX32" fmla="*/ 10929257 w 11074400"/>
                  <a:gd name="connsiteY32" fmla="*/ 6502400 h 9913257"/>
                  <a:gd name="connsiteX33" fmla="*/ 11030857 w 11074400"/>
                  <a:gd name="connsiteY33" fmla="*/ 6502400 h 9913257"/>
                  <a:gd name="connsiteX34" fmla="*/ 11030857 w 11074400"/>
                  <a:gd name="connsiteY34" fmla="*/ 5355771 h 9913257"/>
                  <a:gd name="connsiteX35" fmla="*/ 10551886 w 11074400"/>
                  <a:gd name="connsiteY35" fmla="*/ 5413828 h 9913257"/>
                  <a:gd name="connsiteX36" fmla="*/ 10551886 w 11074400"/>
                  <a:gd name="connsiteY36" fmla="*/ 5355771 h 9913257"/>
                  <a:gd name="connsiteX37" fmla="*/ 11016343 w 11074400"/>
                  <a:gd name="connsiteY37" fmla="*/ 5254171 h 9913257"/>
                  <a:gd name="connsiteX38" fmla="*/ 11016343 w 11074400"/>
                  <a:gd name="connsiteY38" fmla="*/ 5138057 h 9913257"/>
                  <a:gd name="connsiteX39" fmla="*/ 10537371 w 11074400"/>
                  <a:gd name="connsiteY39" fmla="*/ 5225142 h 9913257"/>
                  <a:gd name="connsiteX40" fmla="*/ 10551886 w 11074400"/>
                  <a:gd name="connsiteY40" fmla="*/ 5167085 h 9913257"/>
                  <a:gd name="connsiteX41" fmla="*/ 11016343 w 11074400"/>
                  <a:gd name="connsiteY41" fmla="*/ 5065485 h 9913257"/>
                  <a:gd name="connsiteX42" fmla="*/ 10987314 w 11074400"/>
                  <a:gd name="connsiteY42" fmla="*/ 4934857 h 9913257"/>
                  <a:gd name="connsiteX43" fmla="*/ 10464800 w 11074400"/>
                  <a:gd name="connsiteY43" fmla="*/ 5021942 h 9913257"/>
                  <a:gd name="connsiteX44" fmla="*/ 10464800 w 11074400"/>
                  <a:gd name="connsiteY44" fmla="*/ 4949371 h 9913257"/>
                  <a:gd name="connsiteX45" fmla="*/ 11001829 w 11074400"/>
                  <a:gd name="connsiteY45" fmla="*/ 4862285 h 9913257"/>
                  <a:gd name="connsiteX46" fmla="*/ 10827657 w 11074400"/>
                  <a:gd name="connsiteY46" fmla="*/ 4586514 h 9913257"/>
                  <a:gd name="connsiteX47" fmla="*/ 10755086 w 11074400"/>
                  <a:gd name="connsiteY47" fmla="*/ 4470400 h 9913257"/>
                  <a:gd name="connsiteX48" fmla="*/ 10653486 w 11074400"/>
                  <a:gd name="connsiteY48" fmla="*/ 4310742 h 9913257"/>
                  <a:gd name="connsiteX49" fmla="*/ 10450286 w 11074400"/>
                  <a:gd name="connsiteY49" fmla="*/ 4223657 h 9913257"/>
                  <a:gd name="connsiteX50" fmla="*/ 10043886 w 11074400"/>
                  <a:gd name="connsiteY50" fmla="*/ 4107542 h 9913257"/>
                  <a:gd name="connsiteX51" fmla="*/ 9884229 w 11074400"/>
                  <a:gd name="connsiteY51" fmla="*/ 4078514 h 9913257"/>
                  <a:gd name="connsiteX52" fmla="*/ 9710057 w 11074400"/>
                  <a:gd name="connsiteY52" fmla="*/ 4034971 h 9913257"/>
                  <a:gd name="connsiteX53" fmla="*/ 9477829 w 11074400"/>
                  <a:gd name="connsiteY53" fmla="*/ 4078514 h 9913257"/>
                  <a:gd name="connsiteX54" fmla="*/ 9260114 w 11074400"/>
                  <a:gd name="connsiteY54" fmla="*/ 4078514 h 9913257"/>
                  <a:gd name="connsiteX55" fmla="*/ 9129486 w 11074400"/>
                  <a:gd name="connsiteY55" fmla="*/ 4281714 h 9913257"/>
                  <a:gd name="connsiteX56" fmla="*/ 9056914 w 11074400"/>
                  <a:gd name="connsiteY56" fmla="*/ 4513942 h 9913257"/>
                  <a:gd name="connsiteX57" fmla="*/ 8984343 w 11074400"/>
                  <a:gd name="connsiteY57" fmla="*/ 4659085 h 9913257"/>
                  <a:gd name="connsiteX58" fmla="*/ 8592457 w 11074400"/>
                  <a:gd name="connsiteY58" fmla="*/ 4484914 h 9913257"/>
                  <a:gd name="connsiteX59" fmla="*/ 8403771 w 11074400"/>
                  <a:gd name="connsiteY59" fmla="*/ 4455885 h 9913257"/>
                  <a:gd name="connsiteX60" fmla="*/ 8258629 w 11074400"/>
                  <a:gd name="connsiteY60" fmla="*/ 4383314 h 9913257"/>
                  <a:gd name="connsiteX61" fmla="*/ 8026400 w 11074400"/>
                  <a:gd name="connsiteY61" fmla="*/ 4281714 h 9913257"/>
                  <a:gd name="connsiteX62" fmla="*/ 7968343 w 11074400"/>
                  <a:gd name="connsiteY62" fmla="*/ 3962400 h 9913257"/>
                  <a:gd name="connsiteX63" fmla="*/ 7968343 w 11074400"/>
                  <a:gd name="connsiteY63" fmla="*/ 3759200 h 9913257"/>
                  <a:gd name="connsiteX64" fmla="*/ 7649029 w 11074400"/>
                  <a:gd name="connsiteY64" fmla="*/ 3715657 h 9913257"/>
                  <a:gd name="connsiteX65" fmla="*/ 7474857 w 11074400"/>
                  <a:gd name="connsiteY65" fmla="*/ 3933371 h 9913257"/>
                  <a:gd name="connsiteX66" fmla="*/ 7155543 w 11074400"/>
                  <a:gd name="connsiteY66" fmla="*/ 4136571 h 9913257"/>
                  <a:gd name="connsiteX67" fmla="*/ 6923314 w 11074400"/>
                  <a:gd name="connsiteY67" fmla="*/ 4209142 h 9913257"/>
                  <a:gd name="connsiteX68" fmla="*/ 6473371 w 11074400"/>
                  <a:gd name="connsiteY68" fmla="*/ 4107542 h 9913257"/>
                  <a:gd name="connsiteX69" fmla="*/ 6037943 w 11074400"/>
                  <a:gd name="connsiteY69" fmla="*/ 4064000 h 9913257"/>
                  <a:gd name="connsiteX70" fmla="*/ 5660571 w 11074400"/>
                  <a:gd name="connsiteY70" fmla="*/ 4093028 h 9913257"/>
                  <a:gd name="connsiteX71" fmla="*/ 5500914 w 11074400"/>
                  <a:gd name="connsiteY71" fmla="*/ 4020457 h 9913257"/>
                  <a:gd name="connsiteX72" fmla="*/ 5268686 w 11074400"/>
                  <a:gd name="connsiteY72" fmla="*/ 4005942 h 9913257"/>
                  <a:gd name="connsiteX73" fmla="*/ 5094514 w 11074400"/>
                  <a:gd name="connsiteY73" fmla="*/ 4064000 h 9913257"/>
                  <a:gd name="connsiteX74" fmla="*/ 5050971 w 11074400"/>
                  <a:gd name="connsiteY74" fmla="*/ 4325257 h 9913257"/>
                  <a:gd name="connsiteX75" fmla="*/ 5225143 w 11074400"/>
                  <a:gd name="connsiteY75" fmla="*/ 4615542 h 9913257"/>
                  <a:gd name="connsiteX76" fmla="*/ 5471886 w 11074400"/>
                  <a:gd name="connsiteY76" fmla="*/ 4644571 h 9913257"/>
                  <a:gd name="connsiteX77" fmla="*/ 5704114 w 11074400"/>
                  <a:gd name="connsiteY77" fmla="*/ 4659085 h 9913257"/>
                  <a:gd name="connsiteX78" fmla="*/ 5834743 w 11074400"/>
                  <a:gd name="connsiteY78" fmla="*/ 4630057 h 9913257"/>
                  <a:gd name="connsiteX79" fmla="*/ 5965371 w 11074400"/>
                  <a:gd name="connsiteY79" fmla="*/ 4731657 h 9913257"/>
                  <a:gd name="connsiteX80" fmla="*/ 6096000 w 11074400"/>
                  <a:gd name="connsiteY80" fmla="*/ 4673600 h 9913257"/>
                  <a:gd name="connsiteX81" fmla="*/ 6183086 w 11074400"/>
                  <a:gd name="connsiteY81" fmla="*/ 4630057 h 9913257"/>
                  <a:gd name="connsiteX82" fmla="*/ 6371771 w 11074400"/>
                  <a:gd name="connsiteY82" fmla="*/ 4760685 h 9913257"/>
                  <a:gd name="connsiteX83" fmla="*/ 6604000 w 11074400"/>
                  <a:gd name="connsiteY83" fmla="*/ 4775200 h 9913257"/>
                  <a:gd name="connsiteX84" fmla="*/ 6749143 w 11074400"/>
                  <a:gd name="connsiteY84" fmla="*/ 4775200 h 9913257"/>
                  <a:gd name="connsiteX85" fmla="*/ 6894286 w 11074400"/>
                  <a:gd name="connsiteY85" fmla="*/ 4847771 h 9913257"/>
                  <a:gd name="connsiteX86" fmla="*/ 7126514 w 11074400"/>
                  <a:gd name="connsiteY86" fmla="*/ 4876800 h 9913257"/>
                  <a:gd name="connsiteX87" fmla="*/ 7126514 w 11074400"/>
                  <a:gd name="connsiteY87" fmla="*/ 4876800 h 9913257"/>
                  <a:gd name="connsiteX88" fmla="*/ 7228114 w 11074400"/>
                  <a:gd name="connsiteY88" fmla="*/ 4963885 h 9913257"/>
                  <a:gd name="connsiteX89" fmla="*/ 7228114 w 11074400"/>
                  <a:gd name="connsiteY89" fmla="*/ 4963885 h 9913257"/>
                  <a:gd name="connsiteX90" fmla="*/ 7228114 w 11074400"/>
                  <a:gd name="connsiteY90" fmla="*/ 4963885 h 9913257"/>
                  <a:gd name="connsiteX91" fmla="*/ 7344229 w 11074400"/>
                  <a:gd name="connsiteY91" fmla="*/ 5152571 h 9913257"/>
                  <a:gd name="connsiteX92" fmla="*/ 7286171 w 11074400"/>
                  <a:gd name="connsiteY92" fmla="*/ 5152571 h 9913257"/>
                  <a:gd name="connsiteX93" fmla="*/ 7257143 w 11074400"/>
                  <a:gd name="connsiteY93" fmla="*/ 5050971 h 9913257"/>
                  <a:gd name="connsiteX94" fmla="*/ 7213600 w 11074400"/>
                  <a:gd name="connsiteY94" fmla="*/ 5065485 h 9913257"/>
                  <a:gd name="connsiteX95" fmla="*/ 7170057 w 11074400"/>
                  <a:gd name="connsiteY95" fmla="*/ 5138057 h 9913257"/>
                  <a:gd name="connsiteX96" fmla="*/ 7082971 w 11074400"/>
                  <a:gd name="connsiteY96" fmla="*/ 5152571 h 9913257"/>
                  <a:gd name="connsiteX97" fmla="*/ 7010400 w 11074400"/>
                  <a:gd name="connsiteY97" fmla="*/ 5283200 h 9913257"/>
                  <a:gd name="connsiteX98" fmla="*/ 7010400 w 11074400"/>
                  <a:gd name="connsiteY98" fmla="*/ 5283200 h 9913257"/>
                  <a:gd name="connsiteX99" fmla="*/ 6966857 w 11074400"/>
                  <a:gd name="connsiteY99" fmla="*/ 5109028 h 9913257"/>
                  <a:gd name="connsiteX100" fmla="*/ 6894286 w 11074400"/>
                  <a:gd name="connsiteY100" fmla="*/ 5109028 h 9913257"/>
                  <a:gd name="connsiteX101" fmla="*/ 6647543 w 11074400"/>
                  <a:gd name="connsiteY101" fmla="*/ 5080000 h 9913257"/>
                  <a:gd name="connsiteX102" fmla="*/ 6400800 w 11074400"/>
                  <a:gd name="connsiteY102" fmla="*/ 5065485 h 9913257"/>
                  <a:gd name="connsiteX103" fmla="*/ 6183086 w 11074400"/>
                  <a:gd name="connsiteY103" fmla="*/ 5007428 h 9913257"/>
                  <a:gd name="connsiteX104" fmla="*/ 5820229 w 11074400"/>
                  <a:gd name="connsiteY104" fmla="*/ 4978400 h 9913257"/>
                  <a:gd name="connsiteX105" fmla="*/ 5268686 w 11074400"/>
                  <a:gd name="connsiteY105" fmla="*/ 4847771 h 9913257"/>
                  <a:gd name="connsiteX106" fmla="*/ 4963886 w 11074400"/>
                  <a:gd name="connsiteY106" fmla="*/ 4833257 h 9913257"/>
                  <a:gd name="connsiteX107" fmla="*/ 4688114 w 11074400"/>
                  <a:gd name="connsiteY107" fmla="*/ 4804228 h 9913257"/>
                  <a:gd name="connsiteX108" fmla="*/ 4542971 w 11074400"/>
                  <a:gd name="connsiteY108" fmla="*/ 4804228 h 9913257"/>
                  <a:gd name="connsiteX109" fmla="*/ 4238171 w 11074400"/>
                  <a:gd name="connsiteY109" fmla="*/ 4804228 h 9913257"/>
                  <a:gd name="connsiteX110" fmla="*/ 3875314 w 11074400"/>
                  <a:gd name="connsiteY110" fmla="*/ 4804228 h 9913257"/>
                  <a:gd name="connsiteX111" fmla="*/ 3381829 w 11074400"/>
                  <a:gd name="connsiteY111" fmla="*/ 4818742 h 9913257"/>
                  <a:gd name="connsiteX112" fmla="*/ 2989943 w 11074400"/>
                  <a:gd name="connsiteY112" fmla="*/ 4818742 h 9913257"/>
                  <a:gd name="connsiteX113" fmla="*/ 2627086 w 11074400"/>
                  <a:gd name="connsiteY113" fmla="*/ 4789714 h 9913257"/>
                  <a:gd name="connsiteX114" fmla="*/ 2293257 w 11074400"/>
                  <a:gd name="connsiteY114" fmla="*/ 4905828 h 9913257"/>
                  <a:gd name="connsiteX115" fmla="*/ 1712686 w 11074400"/>
                  <a:gd name="connsiteY115" fmla="*/ 4920342 h 9913257"/>
                  <a:gd name="connsiteX116" fmla="*/ 1422400 w 11074400"/>
                  <a:gd name="connsiteY116" fmla="*/ 4934857 h 9913257"/>
                  <a:gd name="connsiteX117" fmla="*/ 1059543 w 11074400"/>
                  <a:gd name="connsiteY117" fmla="*/ 5021942 h 9913257"/>
                  <a:gd name="connsiteX118" fmla="*/ 696686 w 11074400"/>
                  <a:gd name="connsiteY118" fmla="*/ 5021942 h 9913257"/>
                  <a:gd name="connsiteX119" fmla="*/ 464457 w 11074400"/>
                  <a:gd name="connsiteY119" fmla="*/ 5109028 h 9913257"/>
                  <a:gd name="connsiteX120" fmla="*/ 304800 w 11074400"/>
                  <a:gd name="connsiteY120" fmla="*/ 5152571 h 9913257"/>
                  <a:gd name="connsiteX121" fmla="*/ 246743 w 11074400"/>
                  <a:gd name="connsiteY121" fmla="*/ 5268685 h 9913257"/>
                  <a:gd name="connsiteX122" fmla="*/ 188686 w 11074400"/>
                  <a:gd name="connsiteY122" fmla="*/ 5297714 h 9913257"/>
                  <a:gd name="connsiteX123" fmla="*/ 145143 w 11074400"/>
                  <a:gd name="connsiteY123" fmla="*/ 5152571 h 9913257"/>
                  <a:gd name="connsiteX124" fmla="*/ 29029 w 11074400"/>
                  <a:gd name="connsiteY124" fmla="*/ 5094514 h 9913257"/>
                  <a:gd name="connsiteX125" fmla="*/ 0 w 11074400"/>
                  <a:gd name="connsiteY125" fmla="*/ 4949371 h 9913257"/>
                  <a:gd name="connsiteX126" fmla="*/ 145143 w 11074400"/>
                  <a:gd name="connsiteY126" fmla="*/ 4862285 h 9913257"/>
                  <a:gd name="connsiteX127" fmla="*/ 406400 w 11074400"/>
                  <a:gd name="connsiteY127" fmla="*/ 4818742 h 9913257"/>
                  <a:gd name="connsiteX128" fmla="*/ 653143 w 11074400"/>
                  <a:gd name="connsiteY128" fmla="*/ 4746171 h 9913257"/>
                  <a:gd name="connsiteX129" fmla="*/ 943429 w 11074400"/>
                  <a:gd name="connsiteY129" fmla="*/ 4731657 h 9913257"/>
                  <a:gd name="connsiteX130" fmla="*/ 1190171 w 11074400"/>
                  <a:gd name="connsiteY130" fmla="*/ 4688114 h 9913257"/>
                  <a:gd name="connsiteX131" fmla="*/ 1378857 w 11074400"/>
                  <a:gd name="connsiteY131" fmla="*/ 4630057 h 9913257"/>
                  <a:gd name="connsiteX132" fmla="*/ 1582057 w 11074400"/>
                  <a:gd name="connsiteY132" fmla="*/ 4601028 h 9913257"/>
                  <a:gd name="connsiteX133" fmla="*/ 2075543 w 11074400"/>
                  <a:gd name="connsiteY133" fmla="*/ 4601028 h 9913257"/>
                  <a:gd name="connsiteX134" fmla="*/ 2235200 w 11074400"/>
                  <a:gd name="connsiteY134" fmla="*/ 4572000 h 9913257"/>
                  <a:gd name="connsiteX135" fmla="*/ 2452914 w 11074400"/>
                  <a:gd name="connsiteY135" fmla="*/ 4542971 h 9913257"/>
                  <a:gd name="connsiteX136" fmla="*/ 2757714 w 11074400"/>
                  <a:gd name="connsiteY136" fmla="*/ 4513942 h 9913257"/>
                  <a:gd name="connsiteX137" fmla="*/ 3077029 w 11074400"/>
                  <a:gd name="connsiteY137" fmla="*/ 4513942 h 9913257"/>
                  <a:gd name="connsiteX138" fmla="*/ 3207657 w 11074400"/>
                  <a:gd name="connsiteY138" fmla="*/ 4499428 h 9913257"/>
                  <a:gd name="connsiteX139" fmla="*/ 3396343 w 11074400"/>
                  <a:gd name="connsiteY139" fmla="*/ 4455885 h 9913257"/>
                  <a:gd name="connsiteX140" fmla="*/ 3744686 w 11074400"/>
                  <a:gd name="connsiteY140" fmla="*/ 4499428 h 9913257"/>
                  <a:gd name="connsiteX141" fmla="*/ 4151086 w 11074400"/>
                  <a:gd name="connsiteY141" fmla="*/ 4542971 h 9913257"/>
                  <a:gd name="connsiteX142" fmla="*/ 4252686 w 11074400"/>
                  <a:gd name="connsiteY142" fmla="*/ 4383314 h 9913257"/>
                  <a:gd name="connsiteX143" fmla="*/ 4296229 w 11074400"/>
                  <a:gd name="connsiteY143" fmla="*/ 3947885 h 9913257"/>
                  <a:gd name="connsiteX144" fmla="*/ 4107543 w 11074400"/>
                  <a:gd name="connsiteY144" fmla="*/ 3657600 h 9913257"/>
                  <a:gd name="connsiteX145" fmla="*/ 3889829 w 11074400"/>
                  <a:gd name="connsiteY145" fmla="*/ 3614057 h 9913257"/>
                  <a:gd name="connsiteX146" fmla="*/ 3497943 w 11074400"/>
                  <a:gd name="connsiteY146" fmla="*/ 3614057 h 9913257"/>
                  <a:gd name="connsiteX147" fmla="*/ 3178629 w 11074400"/>
                  <a:gd name="connsiteY147" fmla="*/ 3614057 h 9913257"/>
                  <a:gd name="connsiteX148" fmla="*/ 2946400 w 11074400"/>
                  <a:gd name="connsiteY148" fmla="*/ 3599542 h 9913257"/>
                  <a:gd name="connsiteX149" fmla="*/ 2264229 w 11074400"/>
                  <a:gd name="connsiteY149" fmla="*/ 3599542 h 9913257"/>
                  <a:gd name="connsiteX150" fmla="*/ 2002971 w 11074400"/>
                  <a:gd name="connsiteY150" fmla="*/ 3628571 h 9913257"/>
                  <a:gd name="connsiteX151" fmla="*/ 1611086 w 11074400"/>
                  <a:gd name="connsiteY151" fmla="*/ 3672114 h 9913257"/>
                  <a:gd name="connsiteX152" fmla="*/ 1436914 w 11074400"/>
                  <a:gd name="connsiteY152" fmla="*/ 3686628 h 9913257"/>
                  <a:gd name="connsiteX153" fmla="*/ 1291771 w 11074400"/>
                  <a:gd name="connsiteY153" fmla="*/ 3744685 h 9913257"/>
                  <a:gd name="connsiteX154" fmla="*/ 1190171 w 11074400"/>
                  <a:gd name="connsiteY154" fmla="*/ 3773714 h 9913257"/>
                  <a:gd name="connsiteX155" fmla="*/ 1045029 w 11074400"/>
                  <a:gd name="connsiteY155" fmla="*/ 3730171 h 9913257"/>
                  <a:gd name="connsiteX156" fmla="*/ 667657 w 11074400"/>
                  <a:gd name="connsiteY156" fmla="*/ 3788228 h 9913257"/>
                  <a:gd name="connsiteX157" fmla="*/ 333829 w 11074400"/>
                  <a:gd name="connsiteY157" fmla="*/ 3846285 h 9913257"/>
                  <a:gd name="connsiteX158" fmla="*/ 116114 w 11074400"/>
                  <a:gd name="connsiteY158" fmla="*/ 3875314 h 9913257"/>
                  <a:gd name="connsiteX159" fmla="*/ 116114 w 11074400"/>
                  <a:gd name="connsiteY159" fmla="*/ 3875314 h 9913257"/>
                  <a:gd name="connsiteX160" fmla="*/ 29029 w 11074400"/>
                  <a:gd name="connsiteY160" fmla="*/ 3614057 h 9913257"/>
                  <a:gd name="connsiteX161" fmla="*/ 87086 w 11074400"/>
                  <a:gd name="connsiteY161" fmla="*/ 3512457 h 9913257"/>
                  <a:gd name="connsiteX162" fmla="*/ 87086 w 11074400"/>
                  <a:gd name="connsiteY162" fmla="*/ 3410857 h 9913257"/>
                  <a:gd name="connsiteX163" fmla="*/ 87086 w 11074400"/>
                  <a:gd name="connsiteY163" fmla="*/ 3410857 h 9913257"/>
                  <a:gd name="connsiteX164" fmla="*/ 217714 w 11074400"/>
                  <a:gd name="connsiteY164" fmla="*/ 3077028 h 9913257"/>
                  <a:gd name="connsiteX165" fmla="*/ 232229 w 11074400"/>
                  <a:gd name="connsiteY165" fmla="*/ 2815771 h 9913257"/>
                  <a:gd name="connsiteX166" fmla="*/ 377371 w 11074400"/>
                  <a:gd name="connsiteY166" fmla="*/ 2656114 h 9913257"/>
                  <a:gd name="connsiteX167" fmla="*/ 508000 w 11074400"/>
                  <a:gd name="connsiteY167" fmla="*/ 2496457 h 9913257"/>
                  <a:gd name="connsiteX168" fmla="*/ 696686 w 11074400"/>
                  <a:gd name="connsiteY168" fmla="*/ 2293257 h 9913257"/>
                  <a:gd name="connsiteX169" fmla="*/ 899886 w 11074400"/>
                  <a:gd name="connsiteY169" fmla="*/ 2046514 h 9913257"/>
                  <a:gd name="connsiteX170" fmla="*/ 1132114 w 11074400"/>
                  <a:gd name="connsiteY170" fmla="*/ 1857828 h 9913257"/>
                  <a:gd name="connsiteX171" fmla="*/ 1451429 w 11074400"/>
                  <a:gd name="connsiteY171" fmla="*/ 1509485 h 9913257"/>
                  <a:gd name="connsiteX172" fmla="*/ 1611086 w 11074400"/>
                  <a:gd name="connsiteY172" fmla="*/ 1291771 h 9913257"/>
                  <a:gd name="connsiteX173" fmla="*/ 1785257 w 11074400"/>
                  <a:gd name="connsiteY173" fmla="*/ 943428 h 9913257"/>
                  <a:gd name="connsiteX174" fmla="*/ 1857829 w 11074400"/>
                  <a:gd name="connsiteY174" fmla="*/ 798285 h 9913257"/>
                  <a:gd name="connsiteX175" fmla="*/ 1973943 w 11074400"/>
                  <a:gd name="connsiteY175" fmla="*/ 508000 h 9913257"/>
                  <a:gd name="connsiteX176" fmla="*/ 1930400 w 11074400"/>
                  <a:gd name="connsiteY176" fmla="*/ 188685 h 9913257"/>
                  <a:gd name="connsiteX177" fmla="*/ 1814286 w 11074400"/>
                  <a:gd name="connsiteY177" fmla="*/ 0 h 9913257"/>
                  <a:gd name="connsiteX178" fmla="*/ 11074400 w 11074400"/>
                  <a:gd name="connsiteY178" fmla="*/ 0 h 9913257"/>
                  <a:gd name="connsiteX179" fmla="*/ 11045371 w 11074400"/>
                  <a:gd name="connsiteY179" fmla="*/ 8998857 h 991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1074400" h="9913257">
                    <a:moveTo>
                      <a:pt x="11045371" y="8998857"/>
                    </a:moveTo>
                    <a:lnTo>
                      <a:pt x="10885714" y="9013371"/>
                    </a:lnTo>
                    <a:lnTo>
                      <a:pt x="11045371" y="9289142"/>
                    </a:lnTo>
                    <a:lnTo>
                      <a:pt x="11016343" y="9318171"/>
                    </a:lnTo>
                    <a:lnTo>
                      <a:pt x="10827657" y="9100457"/>
                    </a:lnTo>
                    <a:lnTo>
                      <a:pt x="10653486" y="9202057"/>
                    </a:lnTo>
                    <a:lnTo>
                      <a:pt x="10987314" y="9593942"/>
                    </a:lnTo>
                    <a:lnTo>
                      <a:pt x="10943771" y="9637485"/>
                    </a:lnTo>
                    <a:lnTo>
                      <a:pt x="10595429" y="9245600"/>
                    </a:lnTo>
                    <a:lnTo>
                      <a:pt x="10508343" y="9303657"/>
                    </a:lnTo>
                    <a:lnTo>
                      <a:pt x="11016343" y="9898742"/>
                    </a:lnTo>
                    <a:lnTo>
                      <a:pt x="10943771" y="9913257"/>
                    </a:lnTo>
                    <a:lnTo>
                      <a:pt x="10392229" y="9245600"/>
                    </a:lnTo>
                    <a:lnTo>
                      <a:pt x="10450286" y="9144000"/>
                    </a:lnTo>
                    <a:lnTo>
                      <a:pt x="10406743" y="8795657"/>
                    </a:lnTo>
                    <a:lnTo>
                      <a:pt x="10740571" y="8679542"/>
                    </a:lnTo>
                    <a:lnTo>
                      <a:pt x="10740571" y="8679542"/>
                    </a:lnTo>
                    <a:lnTo>
                      <a:pt x="10972800" y="8868228"/>
                    </a:lnTo>
                    <a:lnTo>
                      <a:pt x="10987314" y="8403771"/>
                    </a:lnTo>
                    <a:lnTo>
                      <a:pt x="10145486" y="8403771"/>
                    </a:lnTo>
                    <a:lnTo>
                      <a:pt x="10189029" y="8171542"/>
                    </a:lnTo>
                    <a:lnTo>
                      <a:pt x="10987314" y="8157028"/>
                    </a:lnTo>
                    <a:lnTo>
                      <a:pt x="10972800" y="7924800"/>
                    </a:lnTo>
                    <a:lnTo>
                      <a:pt x="10116457" y="7953828"/>
                    </a:lnTo>
                    <a:lnTo>
                      <a:pt x="10116457" y="7808685"/>
                    </a:lnTo>
                    <a:lnTo>
                      <a:pt x="11001829" y="7794171"/>
                    </a:lnTo>
                    <a:lnTo>
                      <a:pt x="10987314" y="7489371"/>
                    </a:lnTo>
                    <a:lnTo>
                      <a:pt x="10087429" y="7518400"/>
                    </a:lnTo>
                    <a:lnTo>
                      <a:pt x="10116457" y="7126514"/>
                    </a:lnTo>
                    <a:lnTo>
                      <a:pt x="11030857" y="7126514"/>
                    </a:lnTo>
                    <a:lnTo>
                      <a:pt x="11001829" y="6734628"/>
                    </a:lnTo>
                    <a:lnTo>
                      <a:pt x="10871200" y="6734628"/>
                    </a:lnTo>
                    <a:lnTo>
                      <a:pt x="10929257" y="6502400"/>
                    </a:lnTo>
                    <a:lnTo>
                      <a:pt x="11030857" y="6502400"/>
                    </a:lnTo>
                    <a:lnTo>
                      <a:pt x="11030857" y="5355771"/>
                    </a:lnTo>
                    <a:lnTo>
                      <a:pt x="10551886" y="5413828"/>
                    </a:lnTo>
                    <a:lnTo>
                      <a:pt x="10551886" y="5355771"/>
                    </a:lnTo>
                    <a:lnTo>
                      <a:pt x="11016343" y="5254171"/>
                    </a:lnTo>
                    <a:lnTo>
                      <a:pt x="11016343" y="5138057"/>
                    </a:lnTo>
                    <a:lnTo>
                      <a:pt x="10537371" y="5225142"/>
                    </a:lnTo>
                    <a:lnTo>
                      <a:pt x="10551886" y="5167085"/>
                    </a:lnTo>
                    <a:lnTo>
                      <a:pt x="11016343" y="5065485"/>
                    </a:lnTo>
                    <a:lnTo>
                      <a:pt x="10987314" y="4934857"/>
                    </a:lnTo>
                    <a:lnTo>
                      <a:pt x="10464800" y="5021942"/>
                    </a:lnTo>
                    <a:lnTo>
                      <a:pt x="10464800" y="4949371"/>
                    </a:lnTo>
                    <a:lnTo>
                      <a:pt x="11001829" y="4862285"/>
                    </a:lnTo>
                    <a:lnTo>
                      <a:pt x="10827657" y="4586514"/>
                    </a:lnTo>
                    <a:lnTo>
                      <a:pt x="10755086" y="4470400"/>
                    </a:lnTo>
                    <a:lnTo>
                      <a:pt x="10653486" y="4310742"/>
                    </a:lnTo>
                    <a:lnTo>
                      <a:pt x="10450286" y="4223657"/>
                    </a:lnTo>
                    <a:lnTo>
                      <a:pt x="10043886" y="4107542"/>
                    </a:lnTo>
                    <a:cubicBezTo>
                      <a:pt x="9902505" y="4091833"/>
                      <a:pt x="9952443" y="4112621"/>
                      <a:pt x="9884229" y="4078514"/>
                    </a:cubicBezTo>
                    <a:lnTo>
                      <a:pt x="9710057" y="4034971"/>
                    </a:lnTo>
                    <a:lnTo>
                      <a:pt x="9477829" y="4078514"/>
                    </a:lnTo>
                    <a:lnTo>
                      <a:pt x="9260114" y="4078514"/>
                    </a:lnTo>
                    <a:lnTo>
                      <a:pt x="9129486" y="4281714"/>
                    </a:lnTo>
                    <a:lnTo>
                      <a:pt x="9056914" y="4513942"/>
                    </a:lnTo>
                    <a:lnTo>
                      <a:pt x="8984343" y="4659085"/>
                    </a:lnTo>
                    <a:lnTo>
                      <a:pt x="8592457" y="4484914"/>
                    </a:lnTo>
                    <a:lnTo>
                      <a:pt x="8403771" y="4455885"/>
                    </a:lnTo>
                    <a:lnTo>
                      <a:pt x="8258629" y="4383314"/>
                    </a:lnTo>
                    <a:lnTo>
                      <a:pt x="8026400" y="4281714"/>
                    </a:lnTo>
                    <a:lnTo>
                      <a:pt x="7968343" y="3962400"/>
                    </a:lnTo>
                    <a:lnTo>
                      <a:pt x="7968343" y="3759200"/>
                    </a:lnTo>
                    <a:lnTo>
                      <a:pt x="7649029" y="3715657"/>
                    </a:lnTo>
                    <a:lnTo>
                      <a:pt x="7474857" y="3933371"/>
                    </a:lnTo>
                    <a:lnTo>
                      <a:pt x="7155543" y="4136571"/>
                    </a:lnTo>
                    <a:lnTo>
                      <a:pt x="6923314" y="4209142"/>
                    </a:lnTo>
                    <a:lnTo>
                      <a:pt x="6473371" y="4107542"/>
                    </a:lnTo>
                    <a:lnTo>
                      <a:pt x="6037943" y="4064000"/>
                    </a:lnTo>
                    <a:lnTo>
                      <a:pt x="5660571" y="4093028"/>
                    </a:lnTo>
                    <a:lnTo>
                      <a:pt x="5500914" y="4020457"/>
                    </a:lnTo>
                    <a:lnTo>
                      <a:pt x="5268686" y="4005942"/>
                    </a:lnTo>
                    <a:lnTo>
                      <a:pt x="5094514" y="4064000"/>
                    </a:lnTo>
                    <a:lnTo>
                      <a:pt x="5050971" y="4325257"/>
                    </a:lnTo>
                    <a:lnTo>
                      <a:pt x="5225143" y="4615542"/>
                    </a:lnTo>
                    <a:lnTo>
                      <a:pt x="5471886" y="4644571"/>
                    </a:lnTo>
                    <a:lnTo>
                      <a:pt x="5704114" y="4659085"/>
                    </a:lnTo>
                    <a:lnTo>
                      <a:pt x="5834743" y="4630057"/>
                    </a:lnTo>
                    <a:lnTo>
                      <a:pt x="5965371" y="4731657"/>
                    </a:lnTo>
                    <a:lnTo>
                      <a:pt x="6096000" y="4673600"/>
                    </a:lnTo>
                    <a:lnTo>
                      <a:pt x="6183086" y="4630057"/>
                    </a:lnTo>
                    <a:lnTo>
                      <a:pt x="6371771" y="4760685"/>
                    </a:lnTo>
                    <a:lnTo>
                      <a:pt x="6604000" y="4775200"/>
                    </a:lnTo>
                    <a:lnTo>
                      <a:pt x="6749143" y="4775200"/>
                    </a:lnTo>
                    <a:lnTo>
                      <a:pt x="6894286" y="4847771"/>
                    </a:lnTo>
                    <a:lnTo>
                      <a:pt x="7126514" y="4876800"/>
                    </a:lnTo>
                    <a:lnTo>
                      <a:pt x="7126514" y="4876800"/>
                    </a:lnTo>
                    <a:lnTo>
                      <a:pt x="7228114" y="4963885"/>
                    </a:lnTo>
                    <a:lnTo>
                      <a:pt x="7228114" y="4963885"/>
                    </a:lnTo>
                    <a:lnTo>
                      <a:pt x="7228114" y="4963885"/>
                    </a:lnTo>
                    <a:lnTo>
                      <a:pt x="7344229" y="5152571"/>
                    </a:lnTo>
                    <a:lnTo>
                      <a:pt x="7286171" y="5152571"/>
                    </a:lnTo>
                    <a:lnTo>
                      <a:pt x="7257143" y="5050971"/>
                    </a:lnTo>
                    <a:lnTo>
                      <a:pt x="7213600" y="5065485"/>
                    </a:lnTo>
                    <a:lnTo>
                      <a:pt x="7170057" y="5138057"/>
                    </a:lnTo>
                    <a:lnTo>
                      <a:pt x="7082971" y="5152571"/>
                    </a:lnTo>
                    <a:lnTo>
                      <a:pt x="7010400" y="5283200"/>
                    </a:lnTo>
                    <a:lnTo>
                      <a:pt x="7010400" y="5283200"/>
                    </a:lnTo>
                    <a:lnTo>
                      <a:pt x="6966857" y="5109028"/>
                    </a:lnTo>
                    <a:lnTo>
                      <a:pt x="6894286" y="5109028"/>
                    </a:lnTo>
                    <a:lnTo>
                      <a:pt x="6647543" y="5080000"/>
                    </a:lnTo>
                    <a:lnTo>
                      <a:pt x="6400800" y="5065485"/>
                    </a:lnTo>
                    <a:lnTo>
                      <a:pt x="6183086" y="5007428"/>
                    </a:lnTo>
                    <a:lnTo>
                      <a:pt x="5820229" y="4978400"/>
                    </a:lnTo>
                    <a:lnTo>
                      <a:pt x="5268686" y="4847771"/>
                    </a:lnTo>
                    <a:lnTo>
                      <a:pt x="4963886" y="4833257"/>
                    </a:lnTo>
                    <a:lnTo>
                      <a:pt x="4688114" y="4804228"/>
                    </a:lnTo>
                    <a:lnTo>
                      <a:pt x="4542971" y="4804228"/>
                    </a:lnTo>
                    <a:lnTo>
                      <a:pt x="4238171" y="4804228"/>
                    </a:lnTo>
                    <a:lnTo>
                      <a:pt x="3875314" y="4804228"/>
                    </a:lnTo>
                    <a:lnTo>
                      <a:pt x="3381829" y="4818742"/>
                    </a:lnTo>
                    <a:lnTo>
                      <a:pt x="2989943" y="4818742"/>
                    </a:lnTo>
                    <a:lnTo>
                      <a:pt x="2627086" y="4789714"/>
                    </a:lnTo>
                    <a:lnTo>
                      <a:pt x="2293257" y="4905828"/>
                    </a:lnTo>
                    <a:lnTo>
                      <a:pt x="1712686" y="4920342"/>
                    </a:lnTo>
                    <a:lnTo>
                      <a:pt x="1422400" y="4934857"/>
                    </a:lnTo>
                    <a:lnTo>
                      <a:pt x="1059543" y="5021942"/>
                    </a:lnTo>
                    <a:lnTo>
                      <a:pt x="696686" y="5021942"/>
                    </a:lnTo>
                    <a:lnTo>
                      <a:pt x="464457" y="5109028"/>
                    </a:lnTo>
                    <a:lnTo>
                      <a:pt x="304800" y="5152571"/>
                    </a:lnTo>
                    <a:lnTo>
                      <a:pt x="246743" y="5268685"/>
                    </a:lnTo>
                    <a:lnTo>
                      <a:pt x="188686" y="5297714"/>
                    </a:lnTo>
                    <a:lnTo>
                      <a:pt x="145143" y="5152571"/>
                    </a:lnTo>
                    <a:lnTo>
                      <a:pt x="29029" y="5094514"/>
                    </a:lnTo>
                    <a:lnTo>
                      <a:pt x="0" y="4949371"/>
                    </a:lnTo>
                    <a:lnTo>
                      <a:pt x="145143" y="4862285"/>
                    </a:lnTo>
                    <a:lnTo>
                      <a:pt x="406400" y="4818742"/>
                    </a:lnTo>
                    <a:lnTo>
                      <a:pt x="653143" y="4746171"/>
                    </a:lnTo>
                    <a:lnTo>
                      <a:pt x="943429" y="4731657"/>
                    </a:lnTo>
                    <a:lnTo>
                      <a:pt x="1190171" y="4688114"/>
                    </a:lnTo>
                    <a:lnTo>
                      <a:pt x="1378857" y="4630057"/>
                    </a:lnTo>
                    <a:lnTo>
                      <a:pt x="1582057" y="4601028"/>
                    </a:lnTo>
                    <a:lnTo>
                      <a:pt x="2075543" y="4601028"/>
                    </a:lnTo>
                    <a:lnTo>
                      <a:pt x="2235200" y="4572000"/>
                    </a:lnTo>
                    <a:lnTo>
                      <a:pt x="2452914" y="4542971"/>
                    </a:lnTo>
                    <a:lnTo>
                      <a:pt x="2757714" y="4513942"/>
                    </a:lnTo>
                    <a:lnTo>
                      <a:pt x="3077029" y="4513942"/>
                    </a:lnTo>
                    <a:lnTo>
                      <a:pt x="3207657" y="4499428"/>
                    </a:lnTo>
                    <a:lnTo>
                      <a:pt x="3396343" y="4455885"/>
                    </a:lnTo>
                    <a:lnTo>
                      <a:pt x="3744686" y="4499428"/>
                    </a:lnTo>
                    <a:lnTo>
                      <a:pt x="4151086" y="4542971"/>
                    </a:lnTo>
                    <a:lnTo>
                      <a:pt x="4252686" y="4383314"/>
                    </a:lnTo>
                    <a:lnTo>
                      <a:pt x="4296229" y="3947885"/>
                    </a:lnTo>
                    <a:lnTo>
                      <a:pt x="4107543" y="3657600"/>
                    </a:lnTo>
                    <a:lnTo>
                      <a:pt x="3889829" y="3614057"/>
                    </a:lnTo>
                    <a:lnTo>
                      <a:pt x="3497943" y="3614057"/>
                    </a:lnTo>
                    <a:lnTo>
                      <a:pt x="3178629" y="3614057"/>
                    </a:lnTo>
                    <a:lnTo>
                      <a:pt x="2946400" y="3599542"/>
                    </a:lnTo>
                    <a:lnTo>
                      <a:pt x="2264229" y="3599542"/>
                    </a:lnTo>
                    <a:lnTo>
                      <a:pt x="2002971" y="3628571"/>
                    </a:lnTo>
                    <a:lnTo>
                      <a:pt x="1611086" y="3672114"/>
                    </a:lnTo>
                    <a:cubicBezTo>
                      <a:pt x="1466031" y="3688231"/>
                      <a:pt x="1524268" y="3686628"/>
                      <a:pt x="1436914" y="3686628"/>
                    </a:cubicBezTo>
                    <a:lnTo>
                      <a:pt x="1291771" y="3744685"/>
                    </a:lnTo>
                    <a:lnTo>
                      <a:pt x="1190171" y="3773714"/>
                    </a:lnTo>
                    <a:lnTo>
                      <a:pt x="1045029" y="3730171"/>
                    </a:lnTo>
                    <a:lnTo>
                      <a:pt x="667657" y="3788228"/>
                    </a:lnTo>
                    <a:lnTo>
                      <a:pt x="333829" y="3846285"/>
                    </a:lnTo>
                    <a:lnTo>
                      <a:pt x="116114" y="3875314"/>
                    </a:lnTo>
                    <a:lnTo>
                      <a:pt x="116114" y="3875314"/>
                    </a:lnTo>
                    <a:lnTo>
                      <a:pt x="29029" y="3614057"/>
                    </a:lnTo>
                    <a:lnTo>
                      <a:pt x="87086" y="3512457"/>
                    </a:lnTo>
                    <a:lnTo>
                      <a:pt x="87086" y="3410857"/>
                    </a:lnTo>
                    <a:lnTo>
                      <a:pt x="87086" y="3410857"/>
                    </a:lnTo>
                    <a:lnTo>
                      <a:pt x="217714" y="3077028"/>
                    </a:lnTo>
                    <a:lnTo>
                      <a:pt x="232229" y="2815771"/>
                    </a:lnTo>
                    <a:lnTo>
                      <a:pt x="377371" y="2656114"/>
                    </a:lnTo>
                    <a:lnTo>
                      <a:pt x="508000" y="2496457"/>
                    </a:lnTo>
                    <a:lnTo>
                      <a:pt x="696686" y="2293257"/>
                    </a:lnTo>
                    <a:lnTo>
                      <a:pt x="899886" y="2046514"/>
                    </a:lnTo>
                    <a:lnTo>
                      <a:pt x="1132114" y="1857828"/>
                    </a:lnTo>
                    <a:lnTo>
                      <a:pt x="1451429" y="1509485"/>
                    </a:lnTo>
                    <a:lnTo>
                      <a:pt x="1611086" y="1291771"/>
                    </a:lnTo>
                    <a:lnTo>
                      <a:pt x="1785257" y="943428"/>
                    </a:lnTo>
                    <a:lnTo>
                      <a:pt x="1857829" y="798285"/>
                    </a:lnTo>
                    <a:lnTo>
                      <a:pt x="1973943" y="508000"/>
                    </a:lnTo>
                    <a:lnTo>
                      <a:pt x="1930400" y="188685"/>
                    </a:lnTo>
                    <a:lnTo>
                      <a:pt x="1814286" y="0"/>
                    </a:lnTo>
                    <a:lnTo>
                      <a:pt x="11074400" y="0"/>
                    </a:lnTo>
                    <a:cubicBezTo>
                      <a:pt x="11064724" y="2999619"/>
                      <a:pt x="11055047" y="5999238"/>
                      <a:pt x="11045371" y="8998857"/>
                    </a:cubicBez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355" name="Freeform 57354"/>
              <p:cNvSpPr/>
              <p:nvPr/>
            </p:nvSpPr>
            <p:spPr>
              <a:xfrm>
                <a:off x="1045029" y="5776686"/>
                <a:ext cx="9013371" cy="2964543"/>
              </a:xfrm>
              <a:custGeom>
                <a:avLst/>
                <a:gdLst>
                  <a:gd name="connsiteX0" fmla="*/ 0 w 8824685"/>
                  <a:gd name="connsiteY0" fmla="*/ 2264228 h 2278743"/>
                  <a:gd name="connsiteX1" fmla="*/ 333828 w 8824685"/>
                  <a:gd name="connsiteY1" fmla="*/ 2017485 h 2278743"/>
                  <a:gd name="connsiteX2" fmla="*/ 508000 w 8824685"/>
                  <a:gd name="connsiteY2" fmla="*/ 1814285 h 2278743"/>
                  <a:gd name="connsiteX3" fmla="*/ 711200 w 8824685"/>
                  <a:gd name="connsiteY3" fmla="*/ 1553028 h 2278743"/>
                  <a:gd name="connsiteX4" fmla="*/ 914400 w 8824685"/>
                  <a:gd name="connsiteY4" fmla="*/ 1393371 h 2278743"/>
                  <a:gd name="connsiteX5" fmla="*/ 1465942 w 8824685"/>
                  <a:gd name="connsiteY5" fmla="*/ 1088571 h 2278743"/>
                  <a:gd name="connsiteX6" fmla="*/ 1857828 w 8824685"/>
                  <a:gd name="connsiteY6" fmla="*/ 957943 h 2278743"/>
                  <a:gd name="connsiteX7" fmla="*/ 2380342 w 8824685"/>
                  <a:gd name="connsiteY7" fmla="*/ 754743 h 2278743"/>
                  <a:gd name="connsiteX8" fmla="*/ 3062514 w 8824685"/>
                  <a:gd name="connsiteY8" fmla="*/ 551543 h 2278743"/>
                  <a:gd name="connsiteX9" fmla="*/ 3468914 w 8824685"/>
                  <a:gd name="connsiteY9" fmla="*/ 478971 h 2278743"/>
                  <a:gd name="connsiteX10" fmla="*/ 3976914 w 8824685"/>
                  <a:gd name="connsiteY10" fmla="*/ 304800 h 2278743"/>
                  <a:gd name="connsiteX11" fmla="*/ 4209142 w 8824685"/>
                  <a:gd name="connsiteY11" fmla="*/ 145143 h 2278743"/>
                  <a:gd name="connsiteX12" fmla="*/ 4339771 w 8824685"/>
                  <a:gd name="connsiteY12" fmla="*/ 145143 h 2278743"/>
                  <a:gd name="connsiteX13" fmla="*/ 4847771 w 8824685"/>
                  <a:gd name="connsiteY13" fmla="*/ 145143 h 2278743"/>
                  <a:gd name="connsiteX14" fmla="*/ 5471885 w 8824685"/>
                  <a:gd name="connsiteY14" fmla="*/ 130628 h 2278743"/>
                  <a:gd name="connsiteX15" fmla="*/ 5500914 w 8824685"/>
                  <a:gd name="connsiteY15" fmla="*/ 0 h 2278743"/>
                  <a:gd name="connsiteX16" fmla="*/ 5544457 w 8824685"/>
                  <a:gd name="connsiteY16" fmla="*/ 43543 h 2278743"/>
                  <a:gd name="connsiteX17" fmla="*/ 5558971 w 8824685"/>
                  <a:gd name="connsiteY17" fmla="*/ 145143 h 2278743"/>
                  <a:gd name="connsiteX18" fmla="*/ 5907314 w 8824685"/>
                  <a:gd name="connsiteY18" fmla="*/ 174171 h 2278743"/>
                  <a:gd name="connsiteX19" fmla="*/ 6299200 w 8824685"/>
                  <a:gd name="connsiteY19" fmla="*/ 145143 h 2278743"/>
                  <a:gd name="connsiteX20" fmla="*/ 6749142 w 8824685"/>
                  <a:gd name="connsiteY20" fmla="*/ 101600 h 2278743"/>
                  <a:gd name="connsiteX21" fmla="*/ 7141028 w 8824685"/>
                  <a:gd name="connsiteY21" fmla="*/ 159657 h 2278743"/>
                  <a:gd name="connsiteX22" fmla="*/ 7155542 w 8824685"/>
                  <a:gd name="connsiteY22" fmla="*/ 203200 h 2278743"/>
                  <a:gd name="connsiteX23" fmla="*/ 7315200 w 8824685"/>
                  <a:gd name="connsiteY23" fmla="*/ 261257 h 2278743"/>
                  <a:gd name="connsiteX24" fmla="*/ 7474857 w 8824685"/>
                  <a:gd name="connsiteY24" fmla="*/ 362857 h 2278743"/>
                  <a:gd name="connsiteX25" fmla="*/ 7678057 w 8824685"/>
                  <a:gd name="connsiteY25" fmla="*/ 478971 h 2278743"/>
                  <a:gd name="connsiteX26" fmla="*/ 7808685 w 8824685"/>
                  <a:gd name="connsiteY26" fmla="*/ 377371 h 2278743"/>
                  <a:gd name="connsiteX27" fmla="*/ 8824685 w 8824685"/>
                  <a:gd name="connsiteY27" fmla="*/ 1059543 h 2278743"/>
                  <a:gd name="connsiteX28" fmla="*/ 8345714 w 8824685"/>
                  <a:gd name="connsiteY28" fmla="*/ 2278743 h 2278743"/>
                  <a:gd name="connsiteX29" fmla="*/ 0 w 8824685"/>
                  <a:gd name="connsiteY29" fmla="*/ 2264228 h 227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824685" h="2278743">
                    <a:moveTo>
                      <a:pt x="0" y="2264228"/>
                    </a:moveTo>
                    <a:lnTo>
                      <a:pt x="333828" y="2017485"/>
                    </a:lnTo>
                    <a:lnTo>
                      <a:pt x="508000" y="1814285"/>
                    </a:lnTo>
                    <a:lnTo>
                      <a:pt x="711200" y="1553028"/>
                    </a:lnTo>
                    <a:lnTo>
                      <a:pt x="914400" y="1393371"/>
                    </a:lnTo>
                    <a:lnTo>
                      <a:pt x="1465942" y="1088571"/>
                    </a:lnTo>
                    <a:lnTo>
                      <a:pt x="1857828" y="957943"/>
                    </a:lnTo>
                    <a:lnTo>
                      <a:pt x="2380342" y="754743"/>
                    </a:lnTo>
                    <a:lnTo>
                      <a:pt x="3062514" y="551543"/>
                    </a:lnTo>
                    <a:lnTo>
                      <a:pt x="3468914" y="478971"/>
                    </a:lnTo>
                    <a:lnTo>
                      <a:pt x="3976914" y="304800"/>
                    </a:lnTo>
                    <a:lnTo>
                      <a:pt x="4209142" y="145143"/>
                    </a:lnTo>
                    <a:lnTo>
                      <a:pt x="4339771" y="145143"/>
                    </a:lnTo>
                    <a:lnTo>
                      <a:pt x="4847771" y="145143"/>
                    </a:lnTo>
                    <a:lnTo>
                      <a:pt x="5471885" y="130628"/>
                    </a:lnTo>
                    <a:lnTo>
                      <a:pt x="5500914" y="0"/>
                    </a:lnTo>
                    <a:lnTo>
                      <a:pt x="5544457" y="43543"/>
                    </a:lnTo>
                    <a:lnTo>
                      <a:pt x="5558971" y="145143"/>
                    </a:lnTo>
                    <a:lnTo>
                      <a:pt x="5907314" y="174171"/>
                    </a:lnTo>
                    <a:lnTo>
                      <a:pt x="6299200" y="145143"/>
                    </a:lnTo>
                    <a:lnTo>
                      <a:pt x="6749142" y="101600"/>
                    </a:lnTo>
                    <a:lnTo>
                      <a:pt x="7141028" y="159657"/>
                    </a:lnTo>
                    <a:lnTo>
                      <a:pt x="7155542" y="203200"/>
                    </a:lnTo>
                    <a:lnTo>
                      <a:pt x="7315200" y="261257"/>
                    </a:lnTo>
                    <a:lnTo>
                      <a:pt x="7474857" y="362857"/>
                    </a:lnTo>
                    <a:lnTo>
                      <a:pt x="7678057" y="478971"/>
                    </a:lnTo>
                    <a:lnTo>
                      <a:pt x="7808685" y="377371"/>
                    </a:lnTo>
                    <a:lnTo>
                      <a:pt x="8824685" y="1059543"/>
                    </a:lnTo>
                    <a:lnTo>
                      <a:pt x="8345714" y="2278743"/>
                    </a:lnTo>
                    <a:lnTo>
                      <a:pt x="0" y="2264228"/>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356" name="Freeform 57355"/>
              <p:cNvSpPr/>
              <p:nvPr/>
            </p:nvSpPr>
            <p:spPr>
              <a:xfrm>
                <a:off x="1335314" y="5747657"/>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2" name="Freeform 81"/>
              <p:cNvSpPr/>
              <p:nvPr/>
            </p:nvSpPr>
            <p:spPr>
              <a:xfrm>
                <a:off x="1665514" y="63246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Freeform 82"/>
              <p:cNvSpPr/>
              <p:nvPr/>
            </p:nvSpPr>
            <p:spPr>
              <a:xfrm>
                <a:off x="1676400" y="43434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4" name="Freeform 83"/>
              <p:cNvSpPr/>
              <p:nvPr/>
            </p:nvSpPr>
            <p:spPr>
              <a:xfrm>
                <a:off x="4495800" y="5261428"/>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5" name="Freeform 84"/>
              <p:cNvSpPr/>
              <p:nvPr/>
            </p:nvSpPr>
            <p:spPr>
              <a:xfrm>
                <a:off x="1487714" y="4499428"/>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6" name="Freeform 85"/>
              <p:cNvSpPr/>
              <p:nvPr/>
            </p:nvSpPr>
            <p:spPr>
              <a:xfrm>
                <a:off x="3951514" y="60198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7" name="Freeform 86"/>
              <p:cNvSpPr/>
              <p:nvPr/>
            </p:nvSpPr>
            <p:spPr>
              <a:xfrm>
                <a:off x="8218714" y="44196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Freeform 87"/>
              <p:cNvSpPr/>
              <p:nvPr/>
            </p:nvSpPr>
            <p:spPr>
              <a:xfrm>
                <a:off x="8458200" y="58674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9" name="Freeform 88"/>
              <p:cNvSpPr/>
              <p:nvPr/>
            </p:nvSpPr>
            <p:spPr>
              <a:xfrm>
                <a:off x="8752114" y="5642428"/>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0" name="Freeform 89"/>
              <p:cNvSpPr/>
              <p:nvPr/>
            </p:nvSpPr>
            <p:spPr>
              <a:xfrm>
                <a:off x="9144000" y="37338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1" name="Freeform 90"/>
              <p:cNvSpPr/>
              <p:nvPr/>
            </p:nvSpPr>
            <p:spPr>
              <a:xfrm>
                <a:off x="10199914" y="25908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2" name="Freeform 91"/>
              <p:cNvSpPr/>
              <p:nvPr/>
            </p:nvSpPr>
            <p:spPr>
              <a:xfrm>
                <a:off x="11495314" y="32766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Freeform 92"/>
              <p:cNvSpPr/>
              <p:nvPr/>
            </p:nvSpPr>
            <p:spPr>
              <a:xfrm>
                <a:off x="9296400" y="59436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9" name="Freeform 98"/>
              <p:cNvSpPr/>
              <p:nvPr/>
            </p:nvSpPr>
            <p:spPr>
              <a:xfrm>
                <a:off x="9818914" y="6404428"/>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7" name="Freeform 106"/>
              <p:cNvSpPr/>
              <p:nvPr/>
            </p:nvSpPr>
            <p:spPr>
              <a:xfrm>
                <a:off x="12257314" y="77724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Freeform 107"/>
              <p:cNvSpPr/>
              <p:nvPr/>
            </p:nvSpPr>
            <p:spPr>
              <a:xfrm>
                <a:off x="533400" y="3737428"/>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sp>
        <p:nvSpPr>
          <p:cNvPr id="109" name="Oval 108"/>
          <p:cNvSpPr/>
          <p:nvPr/>
        </p:nvSpPr>
        <p:spPr>
          <a:xfrm>
            <a:off x="-457200" y="-1905000"/>
            <a:ext cx="10210800" cy="10972800"/>
          </a:xfrm>
          <a:prstGeom prst="ellipse">
            <a:avLst/>
          </a:prstGeom>
          <a:noFill/>
          <a:ln w="1270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1270000">
                <a:solidFill>
                  <a:srgbClr val="00B050"/>
                </a:solidFill>
              </a:ln>
              <a:solidFill>
                <a:srgbClr val="FFFFFF"/>
              </a:solidFill>
              <a:effectLst/>
              <a:uLnTx/>
              <a:uFillTx/>
              <a:latin typeface="Arial"/>
              <a:ea typeface="+mn-ea"/>
              <a:cs typeface="+mn-cs"/>
            </a:endParaRPr>
          </a:p>
        </p:txBody>
      </p:sp>
      <p:sp>
        <p:nvSpPr>
          <p:cNvPr id="57358" name="Oval 57357"/>
          <p:cNvSpPr/>
          <p:nvPr/>
        </p:nvSpPr>
        <p:spPr>
          <a:xfrm>
            <a:off x="98877" y="-1295400"/>
            <a:ext cx="9015489" cy="97536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76200">
                <a:solidFill>
                  <a:srgbClr val="000000"/>
                </a:solidFill>
              </a:ln>
              <a:solidFill>
                <a:srgbClr val="FFFFFF"/>
              </a:solidFill>
              <a:effectLst/>
              <a:uLnTx/>
              <a:uFillTx/>
              <a:latin typeface="Arial"/>
              <a:ea typeface="+mn-ea"/>
              <a:cs typeface="+mn-cs"/>
            </a:endParaRPr>
          </a:p>
        </p:txBody>
      </p:sp>
      <p:sp>
        <p:nvSpPr>
          <p:cNvPr id="57359" name="Oval 57358"/>
          <p:cNvSpPr/>
          <p:nvPr/>
        </p:nvSpPr>
        <p:spPr>
          <a:xfrm>
            <a:off x="4648200" y="3550920"/>
            <a:ext cx="182880" cy="182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1" name="Straight Connector 110"/>
          <p:cNvCxnSpPr/>
          <p:nvPr/>
        </p:nvCxnSpPr>
        <p:spPr>
          <a:xfrm>
            <a:off x="4724400" y="3630818"/>
            <a:ext cx="4343400" cy="43318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4724400" y="3627120"/>
            <a:ext cx="4343400" cy="436879"/>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17" name="Isosceles Triangle 116"/>
          <p:cNvSpPr/>
          <p:nvPr/>
        </p:nvSpPr>
        <p:spPr>
          <a:xfrm>
            <a:off x="8877300" y="3627120"/>
            <a:ext cx="640080" cy="640080"/>
          </a:xfrm>
          <a:prstGeom prst="triangl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57361" name="Straight Connector 57360"/>
          <p:cNvCxnSpPr/>
          <p:nvPr/>
        </p:nvCxnSpPr>
        <p:spPr>
          <a:xfrm>
            <a:off x="4739640" y="3627120"/>
            <a:ext cx="440436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3082834" y="-990600"/>
            <a:ext cx="1641566" cy="4632960"/>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2286000" y="1264920"/>
            <a:ext cx="4754880" cy="4754880"/>
          </a:xfrm>
          <a:prstGeom prst="ellipse">
            <a:avLst/>
          </a:prstGeom>
          <a:noFill/>
          <a:ln w="28575" cap="flat" cmpd="sng" algn="ctr">
            <a:solidFill>
              <a:srgbClr val="00B05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41" name="Isosceles Triangle 40"/>
          <p:cNvSpPr/>
          <p:nvPr/>
        </p:nvSpPr>
        <p:spPr>
          <a:xfrm>
            <a:off x="5760720" y="1341120"/>
            <a:ext cx="640080" cy="640080"/>
          </a:xfrm>
          <a:prstGeom prst="triangl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Plus 14"/>
          <p:cNvSpPr/>
          <p:nvPr/>
        </p:nvSpPr>
        <p:spPr>
          <a:xfrm>
            <a:off x="8938260" y="3810000"/>
            <a:ext cx="411480" cy="381000"/>
          </a:xfrm>
          <a:prstGeom prst="mathPl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36A13817-160C-42AB-8646-4DCFAA425C4F}"/>
              </a:ext>
            </a:extLst>
          </p:cNvPr>
          <p:cNvSpPr/>
          <p:nvPr/>
        </p:nvSpPr>
        <p:spPr>
          <a:xfrm>
            <a:off x="1734457" y="90241"/>
            <a:ext cx="5271531" cy="923330"/>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These tools can be used for navigating a Ship to Anchor using Radar; for instance when in Restricted Visibility. </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234ECCFF-39DC-45B0-A05C-413BFCFCC02B}"/>
              </a:ext>
            </a:extLst>
          </p:cNvPr>
          <p:cNvSpPr/>
          <p:nvPr/>
        </p:nvSpPr>
        <p:spPr>
          <a:xfrm>
            <a:off x="1825954" y="4665506"/>
            <a:ext cx="5271531" cy="646331"/>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 Head Bearing is used in conjunction with a Drop Bearing and Drop Range.</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950F493C-3095-427C-A9EA-8CAE99E2BF79}"/>
              </a:ext>
            </a:extLst>
          </p:cNvPr>
          <p:cNvSpPr/>
          <p:nvPr/>
        </p:nvSpPr>
        <p:spPr>
          <a:xfrm>
            <a:off x="1769349" y="4781600"/>
            <a:ext cx="5271531" cy="369332"/>
          </a:xfrm>
          <a:prstGeom prst="rect">
            <a:avLst/>
          </a:prstGeom>
          <a:solidFill>
            <a:schemeClr val="bg1"/>
          </a:solid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Anchor Position or Turn Bearing is marked</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389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1000" fill="hold"/>
                                        <p:tgtEl>
                                          <p:spTgt spid="41"/>
                                        </p:tgtEl>
                                        <p:attrNameLst>
                                          <p:attrName>ppt_w</p:attrName>
                                        </p:attrNameLst>
                                      </p:cBhvr>
                                      <p:tavLst>
                                        <p:tav tm="0">
                                          <p:val>
                                            <p:fltVal val="0"/>
                                          </p:val>
                                        </p:tav>
                                        <p:tav tm="100000">
                                          <p:val>
                                            <p:strVal val="#ppt_w"/>
                                          </p:val>
                                        </p:tav>
                                      </p:tavLst>
                                    </p:anim>
                                    <p:anim calcmode="lin" valueType="num">
                                      <p:cBhvr>
                                        <p:cTn id="16" dur="1000" fill="hold"/>
                                        <p:tgtEl>
                                          <p:spTgt spid="41"/>
                                        </p:tgtEl>
                                        <p:attrNameLst>
                                          <p:attrName>ppt_h</p:attrName>
                                        </p:attrNameLst>
                                      </p:cBhvr>
                                      <p:tavLst>
                                        <p:tav tm="0">
                                          <p:val>
                                            <p:fltVal val="0"/>
                                          </p:val>
                                        </p:tav>
                                        <p:tav tm="100000">
                                          <p:val>
                                            <p:strVal val="#ppt_h"/>
                                          </p:val>
                                        </p:tav>
                                      </p:tavLst>
                                    </p:anim>
                                    <p:anim calcmode="lin" valueType="num">
                                      <p:cBhvr>
                                        <p:cTn id="17" dur="1000" fill="hold"/>
                                        <p:tgtEl>
                                          <p:spTgt spid="41"/>
                                        </p:tgtEl>
                                        <p:attrNameLst>
                                          <p:attrName>style.rotation</p:attrName>
                                        </p:attrNameLst>
                                      </p:cBhvr>
                                      <p:tavLst>
                                        <p:tav tm="0">
                                          <p:val>
                                            <p:fltVal val="90"/>
                                          </p:val>
                                        </p:tav>
                                        <p:tav tm="100000">
                                          <p:val>
                                            <p:fltVal val="0"/>
                                          </p:val>
                                        </p:tav>
                                      </p:tavLst>
                                    </p:anim>
                                    <p:animEffect transition="in" filter="fade">
                                      <p:cBhvr>
                                        <p:cTn id="18" dur="1000"/>
                                        <p:tgtEl>
                                          <p:spTgt spid="4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17"/>
                                        </p:tgtEl>
                                        <p:attrNameLst>
                                          <p:attrName>style.visibility</p:attrName>
                                        </p:attrNameLst>
                                      </p:cBhvr>
                                      <p:to>
                                        <p:strVal val="visible"/>
                                      </p:to>
                                    </p:set>
                                    <p:anim calcmode="lin" valueType="num">
                                      <p:cBhvr>
                                        <p:cTn id="21" dur="1000" fill="hold"/>
                                        <p:tgtEl>
                                          <p:spTgt spid="117"/>
                                        </p:tgtEl>
                                        <p:attrNameLst>
                                          <p:attrName>ppt_w</p:attrName>
                                        </p:attrNameLst>
                                      </p:cBhvr>
                                      <p:tavLst>
                                        <p:tav tm="0">
                                          <p:val>
                                            <p:fltVal val="0"/>
                                          </p:val>
                                        </p:tav>
                                        <p:tav tm="100000">
                                          <p:val>
                                            <p:strVal val="#ppt_w"/>
                                          </p:val>
                                        </p:tav>
                                      </p:tavLst>
                                    </p:anim>
                                    <p:anim calcmode="lin" valueType="num">
                                      <p:cBhvr>
                                        <p:cTn id="22" dur="1000" fill="hold"/>
                                        <p:tgtEl>
                                          <p:spTgt spid="117"/>
                                        </p:tgtEl>
                                        <p:attrNameLst>
                                          <p:attrName>ppt_h</p:attrName>
                                        </p:attrNameLst>
                                      </p:cBhvr>
                                      <p:tavLst>
                                        <p:tav tm="0">
                                          <p:val>
                                            <p:fltVal val="0"/>
                                          </p:val>
                                        </p:tav>
                                        <p:tav tm="100000">
                                          <p:val>
                                            <p:strVal val="#ppt_h"/>
                                          </p:val>
                                        </p:tav>
                                      </p:tavLst>
                                    </p:anim>
                                    <p:anim calcmode="lin" valueType="num">
                                      <p:cBhvr>
                                        <p:cTn id="23" dur="1000" fill="hold"/>
                                        <p:tgtEl>
                                          <p:spTgt spid="117"/>
                                        </p:tgtEl>
                                        <p:attrNameLst>
                                          <p:attrName>style.rotation</p:attrName>
                                        </p:attrNameLst>
                                      </p:cBhvr>
                                      <p:tavLst>
                                        <p:tav tm="0">
                                          <p:val>
                                            <p:fltVal val="90"/>
                                          </p:val>
                                        </p:tav>
                                        <p:tav tm="100000">
                                          <p:val>
                                            <p:fltVal val="0"/>
                                          </p:val>
                                        </p:tav>
                                      </p:tavLst>
                                    </p:anim>
                                    <p:animEffect transition="in" filter="fade">
                                      <p:cBhvr>
                                        <p:cTn id="24" dur="1000"/>
                                        <p:tgtEl>
                                          <p:spTgt spid="117"/>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61"/>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fill="hold" grpId="1" nodeType="clickEffect">
                                  <p:stCondLst>
                                    <p:cond delay="0"/>
                                  </p:stCondLst>
                                  <p:childTnLst>
                                    <p:animMotion origin="layout" path="M -5.55556E-7 2.89017E-7 L -0.0651 2.89017E-7 L -0.23333 -0.02775 " pathEditMode="relative" rAng="0" ptsTypes="AAA">
                                      <p:cBhvr>
                                        <p:cTn id="38" dur="10000" fill="hold"/>
                                        <p:tgtEl>
                                          <p:spTgt spid="41"/>
                                        </p:tgtEl>
                                        <p:attrNameLst>
                                          <p:attrName>ppt_x</p:attrName>
                                          <p:attrName>ppt_y</p:attrName>
                                        </p:attrNameLst>
                                      </p:cBhvr>
                                      <p:rCtr x="-11667" y="-1387"/>
                                    </p:animMotion>
                                  </p:childTnLst>
                                </p:cTn>
                              </p:par>
                              <p:par>
                                <p:cTn id="39" presetID="0" presetClass="path" presetSubtype="0" fill="hold" grpId="1" nodeType="withEffect">
                                  <p:stCondLst>
                                    <p:cond delay="0"/>
                                  </p:stCondLst>
                                  <p:childTnLst>
                                    <p:animMotion origin="layout" path="M 8.33333E-7 2.31214E-6 L -0.0651 2.31214E-6 L -0.23333 -0.02775 " pathEditMode="relative" rAng="0" ptsTypes="AAA">
                                      <p:cBhvr>
                                        <p:cTn id="40" dur="10000" fill="hold"/>
                                        <p:tgtEl>
                                          <p:spTgt spid="117"/>
                                        </p:tgtEl>
                                        <p:attrNameLst>
                                          <p:attrName>ppt_x</p:attrName>
                                          <p:attrName>ppt_y</p:attrName>
                                        </p:attrNameLst>
                                      </p:cBhvr>
                                      <p:rCtr x="-11667" y="-1387"/>
                                    </p:animMotion>
                                  </p:childTnLst>
                                </p:cTn>
                              </p:par>
                              <p:par>
                                <p:cTn id="41" presetID="0" presetClass="path" presetSubtype="0" fill="hold" nodeType="withEffect">
                                  <p:stCondLst>
                                    <p:cond delay="0"/>
                                  </p:stCondLst>
                                  <p:childTnLst>
                                    <p:animMotion origin="layout" path="M -3.33333E-6 -4.04624E-6 L -0.06527 -4.04624E-6 L -0.23333 -0.02774 " pathEditMode="relative" rAng="0" ptsTypes="AAA">
                                      <p:cBhvr>
                                        <p:cTn id="42" dur="10000" fill="hold"/>
                                        <p:tgtEl>
                                          <p:spTgt spid="3"/>
                                        </p:tgtEl>
                                        <p:attrNameLst>
                                          <p:attrName>ppt_x</p:attrName>
                                          <p:attrName>ppt_y</p:attrName>
                                        </p:attrNameLst>
                                      </p:cBhvr>
                                      <p:rCtr x="-11667" y="-1387"/>
                                    </p:animMotion>
                                  </p:childTnLst>
                                </p:cTn>
                              </p:par>
                              <p:par>
                                <p:cTn id="43" presetID="0" presetClass="path" presetSubtype="0" fill="hold" grpId="0" nodeType="withEffect">
                                  <p:stCondLst>
                                    <p:cond delay="0"/>
                                  </p:stCondLst>
                                  <p:childTnLst>
                                    <p:animMotion origin="layout" path="M 0 0.00185 L -0.06667 0.00185 L -0.23177 -0.02775 " pathEditMode="relative" rAng="0" ptsTypes="AAA">
                                      <p:cBhvr>
                                        <p:cTn id="44" dur="10000" fill="hold"/>
                                        <p:tgtEl>
                                          <p:spTgt spid="15"/>
                                        </p:tgtEl>
                                        <p:attrNameLst>
                                          <p:attrName>ppt_x</p:attrName>
                                          <p:attrName>ppt_y</p:attrName>
                                        </p:attrNameLst>
                                      </p:cBhvr>
                                      <p:rCtr x="-11597" y="-1480"/>
                                    </p:animMotion>
                                  </p:childTnLst>
                                </p:cTn>
                              </p:par>
                              <p:par>
                                <p:cTn id="45" presetID="10" presetClass="exit" presetSubtype="0" fill="hold" nodeType="withEffect">
                                  <p:stCondLst>
                                    <p:cond delay="2000"/>
                                  </p:stCondLst>
                                  <p:childTnLst>
                                    <p:animEffect transition="out" filter="fade">
                                      <p:cBhvr>
                                        <p:cTn id="46" dur="500"/>
                                        <p:tgtEl>
                                          <p:spTgt spid="57361"/>
                                        </p:tgtEl>
                                      </p:cBhvr>
                                    </p:animEffect>
                                    <p:set>
                                      <p:cBhvr>
                                        <p:cTn id="47" dur="1" fill="hold">
                                          <p:stCondLst>
                                            <p:cond delay="499"/>
                                          </p:stCondLst>
                                        </p:cTn>
                                        <p:tgtEl>
                                          <p:spTgt spid="57361"/>
                                        </p:tgtEl>
                                        <p:attrNameLst>
                                          <p:attrName>style.visibility</p:attrName>
                                        </p:attrNameLst>
                                      </p:cBhvr>
                                      <p:to>
                                        <p:strVal val="hidden"/>
                                      </p:to>
                                    </p:set>
                                  </p:childTnLst>
                                </p:cTn>
                              </p:par>
                              <p:par>
                                <p:cTn id="48" presetID="10" presetClass="entr" presetSubtype="0" fill="hold" nodeType="withEffect">
                                  <p:stCondLst>
                                    <p:cond delay="2000"/>
                                  </p:stCondLst>
                                  <p:childTnLst>
                                    <p:set>
                                      <p:cBhvr>
                                        <p:cTn id="49" dur="1" fill="hold">
                                          <p:stCondLst>
                                            <p:cond delay="0"/>
                                          </p:stCondLst>
                                        </p:cTn>
                                        <p:tgtEl>
                                          <p:spTgt spid="111"/>
                                        </p:tgtEl>
                                        <p:attrNameLst>
                                          <p:attrName>style.visibility</p:attrName>
                                        </p:attrNameLst>
                                      </p:cBhvr>
                                      <p:to>
                                        <p:strVal val="visible"/>
                                      </p:to>
                                    </p:set>
                                    <p:animEffect transition="in" filter="fade">
                                      <p:cBhvr>
                                        <p:cTn id="50"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41" grpId="0" animBg="1"/>
      <p:bldP spid="41" grpId="1" animBg="1"/>
      <p:bldP spid="15" grpId="0" animBg="1"/>
      <p:bldP spid="36" grpId="0" animBg="1"/>
      <p:bldP spid="36" grpId="1" animBg="1"/>
      <p:bldP spid="61" grpId="0" animBg="1"/>
      <p:bldP spid="61" grpId="1" animBg="1"/>
      <p:bldP spid="6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Brief History of RADAR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826575391"/>
              </p:ext>
            </p:extLst>
          </p:nvPr>
        </p:nvGraphicFramePr>
        <p:xfrm>
          <a:off x="51753" y="1905000"/>
          <a:ext cx="4520247" cy="4754880"/>
        </p:xfrm>
        <a:graphic>
          <a:graphicData uri="http://schemas.openxmlformats.org/drawingml/2006/table">
            <a:tbl>
              <a:tblPr firstRow="1" firstCol="1" bandRow="1">
                <a:tableStyleId>{5C22544A-7EE6-4342-B048-85BDC9FD1C3A}</a:tableStyleId>
              </a:tblPr>
              <a:tblGrid>
                <a:gridCol w="4520247">
                  <a:extLst>
                    <a:ext uri="{9D8B030D-6E8A-4147-A177-3AD203B41FA5}">
                      <a16:colId xmlns:a16="http://schemas.microsoft.com/office/drawing/2014/main" val="460837169"/>
                    </a:ext>
                  </a:extLst>
                </a:gridCol>
              </a:tblGrid>
              <a:tr h="4256998">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2400" b="1"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b="1"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Radio Detection and Ranging (RADAR)</a:t>
                      </a:r>
                      <a:endParaRPr lang="en-US" sz="1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1600" b="1"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b="1" dirty="0">
                          <a:solidFill>
                            <a:srgbClr val="000000"/>
                          </a:solidFill>
                          <a:latin typeface="Times New Roman" panose="02020603050405020304" pitchFamily="18" charset="0"/>
                          <a:cs typeface="Times New Roman" panose="02020603050405020304" pitchFamily="18" charset="0"/>
                        </a:rPr>
                        <a:t>Experimented with in the late 19</a:t>
                      </a:r>
                      <a:r>
                        <a:rPr lang="en-US" sz="1600" b="1" baseline="30000" dirty="0">
                          <a:solidFill>
                            <a:srgbClr val="000000"/>
                          </a:solidFill>
                          <a:latin typeface="Times New Roman" panose="02020603050405020304" pitchFamily="18" charset="0"/>
                          <a:cs typeface="Times New Roman" panose="02020603050405020304" pitchFamily="18" charset="0"/>
                        </a:rPr>
                        <a:t>th</a:t>
                      </a:r>
                      <a:r>
                        <a:rPr lang="en-US" sz="1600" b="1" dirty="0">
                          <a:solidFill>
                            <a:srgbClr val="000000"/>
                          </a:solidFill>
                          <a:latin typeface="Times New Roman" panose="02020603050405020304" pitchFamily="18" charset="0"/>
                          <a:cs typeface="Times New Roman" panose="02020603050405020304" pitchFamily="18" charset="0"/>
                        </a:rPr>
                        <a:t> Century by Heinrich Hertz to prove that radio waves are reflected by metal objects. </a:t>
                      </a:r>
                      <a:endParaRPr lang="en-US" sz="1600" b="1" dirty="0">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b="1" dirty="0">
                          <a:solidFill>
                            <a:srgbClr val="000000"/>
                          </a:solidFill>
                          <a:latin typeface="Times New Roman" panose="02020603050405020304" pitchFamily="18" charset="0"/>
                          <a:cs typeface="Times New Roman" panose="02020603050405020304" pitchFamily="18" charset="0"/>
                        </a:rPr>
                        <a:t>Combined with a Oscilloscope in the early 20</a:t>
                      </a:r>
                      <a:r>
                        <a:rPr lang="en-US" sz="1600" b="1" baseline="30000" dirty="0">
                          <a:solidFill>
                            <a:srgbClr val="000000"/>
                          </a:solidFill>
                          <a:latin typeface="Times New Roman" panose="02020603050405020304" pitchFamily="18" charset="0"/>
                          <a:cs typeface="Times New Roman" panose="02020603050405020304" pitchFamily="18" charset="0"/>
                        </a:rPr>
                        <a:t>th</a:t>
                      </a:r>
                      <a:r>
                        <a:rPr lang="en-US" sz="1600" b="1" dirty="0">
                          <a:solidFill>
                            <a:srgbClr val="000000"/>
                          </a:solidFill>
                          <a:latin typeface="Times New Roman" panose="02020603050405020304" pitchFamily="18" charset="0"/>
                          <a:cs typeface="Times New Roman" panose="02020603050405020304" pitchFamily="18" charset="0"/>
                        </a:rPr>
                        <a:t> century which allowed the pulses of energy to be timed, therefore enabling calculation of distance. </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600" b="1" u="non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b="1" dirty="0">
                          <a:solidFill>
                            <a:srgbClr val="000000"/>
                          </a:solidFill>
                          <a:latin typeface="Times New Roman" panose="02020603050405020304" pitchFamily="18" charset="0"/>
                          <a:cs typeface="Times New Roman" panose="02020603050405020304" pitchFamily="18" charset="0"/>
                        </a:rPr>
                        <a:t>8 Nations, including the US, UK and Germany, worked in secret to develop RADAR between 1934-1939. </a:t>
                      </a:r>
                      <a:endParaRPr lang="en-US" sz="16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1600" b="1"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b="1" dirty="0">
                          <a:solidFill>
                            <a:srgbClr val="000000"/>
                          </a:solidFill>
                          <a:latin typeface="Times New Roman" panose="02020603050405020304" pitchFamily="18" charset="0"/>
                          <a:cs typeface="Times New Roman" panose="02020603050405020304" pitchFamily="18" charset="0"/>
                        </a:rPr>
                        <a:t>Great Britain was the first country to build a working system and network. Initially ground based, it was used to detect German air raids and vector RAF Fighters and was critical to victory of the Allies during the Battle of Britain. </a:t>
                      </a:r>
                      <a:endParaRPr lang="en-US" sz="16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1600" b="1"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b="1" dirty="0">
                          <a:solidFill>
                            <a:srgbClr val="000000"/>
                          </a:solidFill>
                          <a:latin typeface="Times New Roman" panose="02020603050405020304" pitchFamily="18" charset="0"/>
                          <a:cs typeface="Times New Roman" panose="02020603050405020304" pitchFamily="18" charset="0"/>
                        </a:rPr>
                        <a:t>The US coined the phrase RADAR and developed a system for use the Navy at sea.  </a:t>
                      </a:r>
                      <a:endParaRPr lang="en-US" sz="1600" b="1" dirty="0">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3" name="Picture 2">
            <a:extLst>
              <a:ext uri="{FF2B5EF4-FFF2-40B4-BE49-F238E27FC236}">
                <a16:creationId xmlns:a16="http://schemas.microsoft.com/office/drawing/2014/main" id="{D2754945-B829-4ED3-B8D7-2DFB6144377B}"/>
              </a:ext>
            </a:extLst>
          </p:cNvPr>
          <p:cNvPicPr>
            <a:picLocks noChangeAspect="1"/>
          </p:cNvPicPr>
          <p:nvPr/>
        </p:nvPicPr>
        <p:blipFill>
          <a:blip r:embed="rId5"/>
          <a:stretch>
            <a:fillRect/>
          </a:stretch>
        </p:blipFill>
        <p:spPr>
          <a:xfrm>
            <a:off x="6085839" y="1604727"/>
            <a:ext cx="3060457" cy="4919898"/>
          </a:xfrm>
          <a:prstGeom prst="rect">
            <a:avLst/>
          </a:prstGeom>
        </p:spPr>
      </p:pic>
    </p:spTree>
    <p:extLst>
      <p:ext uri="{BB962C8B-B14F-4D97-AF65-F5344CB8AC3E}">
        <p14:creationId xmlns:p14="http://schemas.microsoft.com/office/powerpoint/2010/main" val="373362898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Parallel Indices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107487" cy="7294305"/>
          </a:xfrm>
          <a:prstGeom prst="rect">
            <a:avLst/>
          </a:prstGeom>
          <a:noFill/>
        </p:spPr>
        <p:txBody>
          <a:bodyPr wrap="square" rtlCol="0">
            <a:spAutoFit/>
          </a:bodyPr>
          <a:lstStyle/>
          <a:p>
            <a:pPr marL="285750" indent="-285750" algn="l">
              <a:buFont typeface="Arial" panose="020B0604020202020204" pitchFamily="34" charset="0"/>
              <a:buChar char="•"/>
            </a:pPr>
            <a:r>
              <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Parallel Indices (PI)</a:t>
            </a:r>
            <a:r>
              <a:rPr lang="en-US" sz="2400" dirty="0">
                <a:latin typeface="Times New Roman" panose="02020603050405020304" pitchFamily="18" charset="0"/>
                <a:cs typeface="Times New Roman" panose="02020603050405020304" pitchFamily="18" charset="0"/>
              </a:rPr>
              <a:t> are lines that are plotted on a chart or a RADAR that are parallel to the prescribed track line at a fixed distance.</a:t>
            </a:r>
          </a:p>
          <a:p>
            <a:pPr algn="l"/>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index is typically set on a conspicuous object(s), preferably identifiable on RADAR.</a:t>
            </a:r>
          </a:p>
          <a:p>
            <a:pPr algn="l"/>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technique is an effective way to monitor a vessels progress along a preselected track using a RADAR.</a:t>
            </a:r>
          </a:p>
          <a:p>
            <a:pPr marL="285750" indent="-28575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Most ARPA systems have a dedicated PI function.  We can also use unfixed EBLs as well.</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297111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Parallel Indices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107487" cy="5078313"/>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Imagine that we want to follow a track line that leaves a small island or rock to port at a distance of 2 miles off when abeam.</a:t>
            </a:r>
          </a:p>
          <a:p>
            <a:pPr marL="285750" indent="-28575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track line is 045° T.</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D4B7AE5-F612-436A-B74F-5DE018FADC24}"/>
              </a:ext>
            </a:extLst>
          </p:cNvPr>
          <p:cNvPicPr>
            <a:picLocks noChangeAspect="1"/>
          </p:cNvPicPr>
          <p:nvPr/>
        </p:nvPicPr>
        <p:blipFill rotWithShape="1">
          <a:blip r:embed="rId5"/>
          <a:srcRect l="15833" t="20370" r="75833" b="44075"/>
          <a:stretch/>
        </p:blipFill>
        <p:spPr>
          <a:xfrm>
            <a:off x="3962400" y="2595344"/>
            <a:ext cx="3255880" cy="3907056"/>
          </a:xfrm>
          <a:prstGeom prst="rect">
            <a:avLst/>
          </a:prstGeom>
        </p:spPr>
      </p:pic>
    </p:spTree>
    <p:extLst>
      <p:ext uri="{BB962C8B-B14F-4D97-AF65-F5344CB8AC3E}">
        <p14:creationId xmlns:p14="http://schemas.microsoft.com/office/powerpoint/2010/main" val="333233883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Parallel Indices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3468687" cy="8617744"/>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will place an electronic line (Parallel Index) on the RADAR screen bearing 045°T - 225°T at a range of 2nm.</a:t>
            </a:r>
          </a:p>
          <a:p>
            <a:pPr marL="285750" indent="-28575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line will be parallel to our track.</a:t>
            </a:r>
          </a:p>
          <a:p>
            <a:pPr marL="285750" indent="-28575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All we need to do is keep the island on the Parallel Index line we have created.</a:t>
            </a:r>
          </a:p>
          <a:p>
            <a:pPr marL="285750" indent="-28575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will help keep us on track.</a:t>
            </a:r>
          </a:p>
          <a:p>
            <a:pPr marL="285750" indent="-28575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8D25908-94D1-49B5-A6C0-A951F524FB36}"/>
              </a:ext>
            </a:extLst>
          </p:cNvPr>
          <p:cNvPicPr>
            <a:picLocks noChangeAspect="1"/>
          </p:cNvPicPr>
          <p:nvPr/>
        </p:nvPicPr>
        <p:blipFill rotWithShape="1">
          <a:blip r:embed="rId5"/>
          <a:srcRect l="23921" t="20371" r="66667" b="43036"/>
          <a:stretch/>
        </p:blipFill>
        <p:spPr>
          <a:xfrm>
            <a:off x="4191000" y="1749127"/>
            <a:ext cx="4267200" cy="4666328"/>
          </a:xfrm>
          <a:prstGeom prst="rect">
            <a:avLst/>
          </a:prstGeom>
        </p:spPr>
      </p:pic>
    </p:spTree>
    <p:extLst>
      <p:ext uri="{BB962C8B-B14F-4D97-AF65-F5344CB8AC3E}">
        <p14:creationId xmlns:p14="http://schemas.microsoft.com/office/powerpoint/2010/main" val="261452890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Parallel Indices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36513" y="1749127"/>
            <a:ext cx="9107487" cy="4708981"/>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Ideally, we will want to find two conspicuous objects on which to place our PI lines on.</a:t>
            </a:r>
          </a:p>
          <a:p>
            <a:pPr algn="l"/>
            <a:endParaRPr lang="en-US" sz="24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following example highlights a preferred PI as we head into port.</a:t>
            </a:r>
          </a:p>
          <a:p>
            <a:pPr algn="l"/>
            <a:endParaRPr lang="en-US" sz="18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416598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7D1B0F-E5A8-4B2A-A467-EBBB3962985D}"/>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a:ea typeface="+mn-ea"/>
                <a:cs typeface="+mn-cs"/>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a:ea typeface="+mn-ea"/>
                <a:cs typeface="+mn-cs"/>
              </a:rPr>
              <a:t>NN310 - Advanced Navigation (NAV_2)</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0CC5680-8FAD-45DE-B0CB-693E57157211}"/>
              </a:ext>
            </a:extLst>
          </p:cNvPr>
          <p:cNvSpPr/>
          <p:nvPr/>
        </p:nvSpPr>
        <p:spPr>
          <a:xfrm>
            <a:off x="151761" y="1440455"/>
            <a:ext cx="8764102"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We can use </a:t>
            </a: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Navigation Radar </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to monitor a Parallel Indices (PI) based on our Navigation Track or available Safe Water. </a:t>
            </a:r>
          </a:p>
        </p:txBody>
      </p:sp>
      <p:sp>
        <p:nvSpPr>
          <p:cNvPr id="18" name="Google Shape;109;p4">
            <a:extLst>
              <a:ext uri="{FF2B5EF4-FFF2-40B4-BE49-F238E27FC236}">
                <a16:creationId xmlns:a16="http://schemas.microsoft.com/office/drawing/2014/main" id="{ADAD70F1-47CC-4A88-BE10-AC4839E3C296}"/>
              </a:ext>
            </a:extLst>
          </p:cNvPr>
          <p:cNvSpPr txBox="1">
            <a:spLocks/>
          </p:cNvSpPr>
          <p:nvPr/>
        </p:nvSpPr>
        <p:spPr>
          <a:xfrm>
            <a:off x="1451870" y="-57695"/>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79646"/>
              </a:buClr>
              <a:buSzPts val="3200"/>
              <a:buFont typeface="Arial"/>
              <a:buNone/>
              <a:tabLst/>
              <a:defRPr/>
            </a:pPr>
            <a:r>
              <a:rPr kumimoji="0" lang="en-US" sz="4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Monitoring Track by Parallel Indices</a:t>
            </a:r>
          </a:p>
        </p:txBody>
      </p:sp>
      <p:sp>
        <p:nvSpPr>
          <p:cNvPr id="2" name="Rectangle 1">
            <a:extLst>
              <a:ext uri="{FF2B5EF4-FFF2-40B4-BE49-F238E27FC236}">
                <a16:creationId xmlns:a16="http://schemas.microsoft.com/office/drawing/2014/main" id="{085BD3A8-CF80-4D46-A7A9-D7F02F027BF6}"/>
              </a:ext>
            </a:extLst>
          </p:cNvPr>
          <p:cNvSpPr/>
          <p:nvPr/>
        </p:nvSpPr>
        <p:spPr>
          <a:xfrm>
            <a:off x="178655" y="3090225"/>
            <a:ext cx="882655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The </a:t>
            </a:r>
            <a:r>
              <a:rPr kumimoji="0" lang="en-US" sz="1800" b="1"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Sea</a:t>
            </a:r>
            <a:r>
              <a:rPr kumimoji="0" lang="en-US" sz="18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 setting reduces sensitivity to remove </a:t>
            </a:r>
            <a:r>
              <a:rPr kumimoji="0" lang="en-US" sz="1800" b="1"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Clutter </a:t>
            </a:r>
            <a:r>
              <a:rPr kumimoji="0" lang="en-US" sz="18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caused by Sea State.</a:t>
            </a:r>
            <a:r>
              <a:rPr kumimoji="0" lang="en-US" sz="1800" b="1"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 </a:t>
            </a:r>
            <a:endParaRPr kumimoji="0" lang="en-US" sz="1800" b="1"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3" name="Picture 2">
            <a:extLst>
              <a:ext uri="{FF2B5EF4-FFF2-40B4-BE49-F238E27FC236}">
                <a16:creationId xmlns:a16="http://schemas.microsoft.com/office/drawing/2014/main" id="{704FD4A3-E6AE-4DAE-992B-E926FCF4C213}"/>
              </a:ext>
            </a:extLst>
          </p:cNvPr>
          <p:cNvPicPr>
            <a:picLocks noChangeAspect="1"/>
          </p:cNvPicPr>
          <p:nvPr/>
        </p:nvPicPr>
        <p:blipFill rotWithShape="1">
          <a:blip r:embed="rId5"/>
          <a:srcRect l="36545" t="22343" r="37031" b="14444"/>
          <a:stretch/>
        </p:blipFill>
        <p:spPr>
          <a:xfrm>
            <a:off x="-8965" y="2177974"/>
            <a:ext cx="9152965" cy="4105454"/>
          </a:xfrm>
          <a:prstGeom prst="rect">
            <a:avLst/>
          </a:prstGeom>
        </p:spPr>
      </p:pic>
      <p:pic>
        <p:nvPicPr>
          <p:cNvPr id="4" name="Picture 3">
            <a:extLst>
              <a:ext uri="{FF2B5EF4-FFF2-40B4-BE49-F238E27FC236}">
                <a16:creationId xmlns:a16="http://schemas.microsoft.com/office/drawing/2014/main" id="{302CB885-86C2-4B5C-9FBC-88DC43DF6AB9}"/>
              </a:ext>
            </a:extLst>
          </p:cNvPr>
          <p:cNvPicPr>
            <a:picLocks noChangeAspect="1"/>
          </p:cNvPicPr>
          <p:nvPr/>
        </p:nvPicPr>
        <p:blipFill rotWithShape="1">
          <a:blip r:embed="rId6"/>
          <a:srcRect l="34167" t="14730" r="35000" b="10000"/>
          <a:stretch/>
        </p:blipFill>
        <p:spPr>
          <a:xfrm>
            <a:off x="-8966" y="2138006"/>
            <a:ext cx="9144000" cy="4185389"/>
          </a:xfrm>
          <a:prstGeom prst="rect">
            <a:avLst/>
          </a:prstGeom>
        </p:spPr>
      </p:pic>
      <p:cxnSp>
        <p:nvCxnSpPr>
          <p:cNvPr id="7" name="Straight Connector 6">
            <a:extLst>
              <a:ext uri="{FF2B5EF4-FFF2-40B4-BE49-F238E27FC236}">
                <a16:creationId xmlns:a16="http://schemas.microsoft.com/office/drawing/2014/main" id="{9AFCB930-5482-4378-A068-982460D861E8}"/>
              </a:ext>
            </a:extLst>
          </p:cNvPr>
          <p:cNvCxnSpPr>
            <a:cxnSpLocks/>
          </p:cNvCxnSpPr>
          <p:nvPr/>
        </p:nvCxnSpPr>
        <p:spPr>
          <a:xfrm flipH="1">
            <a:off x="1066800" y="4189731"/>
            <a:ext cx="2590800" cy="839469"/>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3576ED-29AE-49BC-8326-9EF9A6D0D343}"/>
              </a:ext>
            </a:extLst>
          </p:cNvPr>
          <p:cNvCxnSpPr>
            <a:cxnSpLocks/>
          </p:cNvCxnSpPr>
          <p:nvPr/>
        </p:nvCxnSpPr>
        <p:spPr>
          <a:xfrm flipH="1" flipV="1">
            <a:off x="6096000" y="4185248"/>
            <a:ext cx="1981200" cy="1529752"/>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F00FA3-4ED0-4C46-A44F-B12C5D721ED9}"/>
              </a:ext>
            </a:extLst>
          </p:cNvPr>
          <p:cNvCxnSpPr>
            <a:cxnSpLocks/>
          </p:cNvCxnSpPr>
          <p:nvPr/>
        </p:nvCxnSpPr>
        <p:spPr>
          <a:xfrm flipH="1">
            <a:off x="3657600" y="4189731"/>
            <a:ext cx="2438400" cy="8965"/>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215D34E-14D1-45BB-9B56-D4F4D45C078E}"/>
              </a:ext>
            </a:extLst>
          </p:cNvPr>
          <p:cNvCxnSpPr>
            <a:cxnSpLocks/>
          </p:cNvCxnSpPr>
          <p:nvPr/>
        </p:nvCxnSpPr>
        <p:spPr>
          <a:xfrm flipH="1" flipV="1">
            <a:off x="8072718" y="5715000"/>
            <a:ext cx="1062316" cy="568428"/>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2B6B6F8-264B-435B-BB32-F40D57508A1E}"/>
              </a:ext>
            </a:extLst>
          </p:cNvPr>
          <p:cNvCxnSpPr>
            <a:cxnSpLocks/>
          </p:cNvCxnSpPr>
          <p:nvPr/>
        </p:nvCxnSpPr>
        <p:spPr>
          <a:xfrm flipV="1">
            <a:off x="8966" y="5029200"/>
            <a:ext cx="1057834" cy="631196"/>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1A913D7-D45F-498E-92B3-941557FFDC7F}"/>
              </a:ext>
            </a:extLst>
          </p:cNvPr>
          <p:cNvSpPr/>
          <p:nvPr/>
        </p:nvSpPr>
        <p:spPr>
          <a:xfrm>
            <a:off x="1555621" y="2537649"/>
            <a:ext cx="5463988" cy="92333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This Navigation Track goes through the restricted waters of San Diego Harbor. The Navigator has identified conspicuous radar marks in advance.</a:t>
            </a:r>
          </a:p>
        </p:txBody>
      </p:sp>
      <p:sp>
        <p:nvSpPr>
          <p:cNvPr id="34" name="Oval 33">
            <a:extLst>
              <a:ext uri="{FF2B5EF4-FFF2-40B4-BE49-F238E27FC236}">
                <a16:creationId xmlns:a16="http://schemas.microsoft.com/office/drawing/2014/main" id="{4194A718-965F-41F7-9F74-207E25B0AA8C}"/>
              </a:ext>
            </a:extLst>
          </p:cNvPr>
          <p:cNvSpPr/>
          <p:nvPr/>
        </p:nvSpPr>
        <p:spPr>
          <a:xfrm>
            <a:off x="7162800" y="2382626"/>
            <a:ext cx="39214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a:extLst>
              <a:ext uri="{FF2B5EF4-FFF2-40B4-BE49-F238E27FC236}">
                <a16:creationId xmlns:a16="http://schemas.microsoft.com/office/drawing/2014/main" id="{EA2872C5-C498-4A85-A801-BB4B8D38FFC2}"/>
              </a:ext>
            </a:extLst>
          </p:cNvPr>
          <p:cNvSpPr/>
          <p:nvPr/>
        </p:nvSpPr>
        <p:spPr>
          <a:xfrm>
            <a:off x="1267539" y="2376130"/>
            <a:ext cx="392144" cy="36933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39843E1B-038E-4CD0-A423-5380B427358B}"/>
              </a:ext>
            </a:extLst>
          </p:cNvPr>
          <p:cNvSpPr/>
          <p:nvPr/>
        </p:nvSpPr>
        <p:spPr>
          <a:xfrm>
            <a:off x="1634144" y="2653366"/>
            <a:ext cx="5463988"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Our course for this leg is 090 True. We draw a parallel line to navigation track from the conspicuous radar mark. </a:t>
            </a:r>
          </a:p>
        </p:txBody>
      </p:sp>
      <p:cxnSp>
        <p:nvCxnSpPr>
          <p:cNvPr id="37" name="Straight Connector 36">
            <a:extLst>
              <a:ext uri="{FF2B5EF4-FFF2-40B4-BE49-F238E27FC236}">
                <a16:creationId xmlns:a16="http://schemas.microsoft.com/office/drawing/2014/main" id="{E8ABC0D2-A403-4836-A0CB-4310A1190D71}"/>
              </a:ext>
            </a:extLst>
          </p:cNvPr>
          <p:cNvCxnSpPr>
            <a:cxnSpLocks/>
          </p:cNvCxnSpPr>
          <p:nvPr/>
        </p:nvCxnSpPr>
        <p:spPr>
          <a:xfrm flipH="1">
            <a:off x="1371600" y="2582354"/>
            <a:ext cx="6321696" cy="3038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BACEBEB-8052-4CE0-80A9-F5D5C9D0EF0B}"/>
              </a:ext>
            </a:extLst>
          </p:cNvPr>
          <p:cNvSpPr/>
          <p:nvPr/>
        </p:nvSpPr>
        <p:spPr>
          <a:xfrm>
            <a:off x="167908" y="2878181"/>
            <a:ext cx="3637120" cy="92333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Using the VRM on VMS, measure the distance between the parallel line and track. </a:t>
            </a:r>
          </a:p>
        </p:txBody>
      </p:sp>
      <p:sp>
        <p:nvSpPr>
          <p:cNvPr id="41" name="Oval 40">
            <a:extLst>
              <a:ext uri="{FF2B5EF4-FFF2-40B4-BE49-F238E27FC236}">
                <a16:creationId xmlns:a16="http://schemas.microsoft.com/office/drawing/2014/main" id="{E1596649-3E1F-4743-A416-F51046F5A780}"/>
              </a:ext>
            </a:extLst>
          </p:cNvPr>
          <p:cNvSpPr/>
          <p:nvPr/>
        </p:nvSpPr>
        <p:spPr>
          <a:xfrm>
            <a:off x="3429879" y="2597495"/>
            <a:ext cx="3276740" cy="2986203"/>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a:noFill/>
              </a:ln>
              <a:solidFill>
                <a:prstClr val="white"/>
              </a:solidFill>
              <a:effectLst/>
              <a:uLnTx/>
              <a:uFillTx/>
              <a:latin typeface="Calibri"/>
              <a:ea typeface="+mn-ea"/>
              <a:cs typeface="+mn-cs"/>
            </a:endParaRPr>
          </a:p>
        </p:txBody>
      </p:sp>
      <p:cxnSp>
        <p:nvCxnSpPr>
          <p:cNvPr id="43" name="Straight Arrow Connector 42">
            <a:extLst>
              <a:ext uri="{FF2B5EF4-FFF2-40B4-BE49-F238E27FC236}">
                <a16:creationId xmlns:a16="http://schemas.microsoft.com/office/drawing/2014/main" id="{6A3DAFCC-CCA4-4617-BA39-98A2AD85388E}"/>
              </a:ext>
            </a:extLst>
          </p:cNvPr>
          <p:cNvCxnSpPr>
            <a:cxnSpLocks/>
            <a:endCxn id="41" idx="0"/>
          </p:cNvCxnSpPr>
          <p:nvPr/>
        </p:nvCxnSpPr>
        <p:spPr>
          <a:xfrm flipV="1">
            <a:off x="5038165" y="2597495"/>
            <a:ext cx="30084" cy="158775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7E7642B-3747-498B-A268-DC85E7416496}"/>
              </a:ext>
            </a:extLst>
          </p:cNvPr>
          <p:cNvSpPr/>
          <p:nvPr/>
        </p:nvSpPr>
        <p:spPr>
          <a:xfrm>
            <a:off x="5166982" y="3420191"/>
            <a:ext cx="3303455"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In this case, the distance is 850yds.</a:t>
            </a:r>
          </a:p>
        </p:txBody>
      </p:sp>
    </p:spTree>
    <p:extLst>
      <p:ext uri="{BB962C8B-B14F-4D97-AF65-F5344CB8AC3E}">
        <p14:creationId xmlns:p14="http://schemas.microsoft.com/office/powerpoint/2010/main" val="261312401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0" presetClass="entr" presetSubtype="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90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130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18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3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0"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3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nodeType="afterEffect">
                                  <p:stCondLst>
                                    <p:cond delay="80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 grpId="0"/>
      <p:bldP spid="33" grpId="0"/>
      <p:bldP spid="33" grpId="1"/>
      <p:bldP spid="34" grpId="0" animBg="1"/>
      <p:bldP spid="34" grpId="1" animBg="1"/>
      <p:bldP spid="35" grpId="0" animBg="1"/>
      <p:bldP spid="35" grpId="1" animBg="1"/>
      <p:bldP spid="36" grpId="0"/>
      <p:bldP spid="36" grpId="1"/>
      <p:bldP spid="40" grpId="0"/>
      <p:bldP spid="41" grpId="0" animBg="1"/>
      <p:bldP spid="4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6" name="Rectangle 57365"/>
          <p:cNvSpPr/>
          <p:nvPr/>
        </p:nvSpPr>
        <p:spPr>
          <a:xfrm>
            <a:off x="-914400" y="-1295400"/>
            <a:ext cx="10668000" cy="88392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57357" name="Group 57356"/>
          <p:cNvGrpSpPr/>
          <p:nvPr/>
        </p:nvGrpSpPr>
        <p:grpSpPr>
          <a:xfrm>
            <a:off x="-5486400" y="-3200400"/>
            <a:ext cx="18897600" cy="10849428"/>
            <a:chOff x="-5181600" y="-2307771"/>
            <a:chExt cx="18897600" cy="10849428"/>
          </a:xfrm>
          <a:solidFill>
            <a:srgbClr val="FFFF00"/>
          </a:solidFill>
        </p:grpSpPr>
        <p:sp>
          <p:nvSpPr>
            <p:cNvPr id="57352" name="Freeform 57351"/>
            <p:cNvSpPr/>
            <p:nvPr/>
          </p:nvSpPr>
          <p:spPr>
            <a:xfrm>
              <a:off x="-5181600" y="-2249714"/>
              <a:ext cx="9303657" cy="10334171"/>
            </a:xfrm>
            <a:custGeom>
              <a:avLst/>
              <a:gdLst>
                <a:gd name="connsiteX0" fmla="*/ 14514 w 9303657"/>
                <a:gd name="connsiteY0" fmla="*/ 10334171 h 10334171"/>
                <a:gd name="connsiteX1" fmla="*/ 1451429 w 9303657"/>
                <a:gd name="connsiteY1" fmla="*/ 10334171 h 10334171"/>
                <a:gd name="connsiteX2" fmla="*/ 1407886 w 9303657"/>
                <a:gd name="connsiteY2" fmla="*/ 10130971 h 10334171"/>
                <a:gd name="connsiteX3" fmla="*/ 1349829 w 9303657"/>
                <a:gd name="connsiteY3" fmla="*/ 9942285 h 10334171"/>
                <a:gd name="connsiteX4" fmla="*/ 1407886 w 9303657"/>
                <a:gd name="connsiteY4" fmla="*/ 9739085 h 10334171"/>
                <a:gd name="connsiteX5" fmla="*/ 1378857 w 9303657"/>
                <a:gd name="connsiteY5" fmla="*/ 9579428 h 10334171"/>
                <a:gd name="connsiteX6" fmla="*/ 1407886 w 9303657"/>
                <a:gd name="connsiteY6" fmla="*/ 9419771 h 10334171"/>
                <a:gd name="connsiteX7" fmla="*/ 1407886 w 9303657"/>
                <a:gd name="connsiteY7" fmla="*/ 9260114 h 10334171"/>
                <a:gd name="connsiteX8" fmla="*/ 1683657 w 9303657"/>
                <a:gd name="connsiteY8" fmla="*/ 8708571 h 10334171"/>
                <a:gd name="connsiteX9" fmla="*/ 1872343 w 9303657"/>
                <a:gd name="connsiteY9" fmla="*/ 8563428 h 10334171"/>
                <a:gd name="connsiteX10" fmla="*/ 2220686 w 9303657"/>
                <a:gd name="connsiteY10" fmla="*/ 8447314 h 10334171"/>
                <a:gd name="connsiteX11" fmla="*/ 2467429 w 9303657"/>
                <a:gd name="connsiteY11" fmla="*/ 8055428 h 10334171"/>
                <a:gd name="connsiteX12" fmla="*/ 2293257 w 9303657"/>
                <a:gd name="connsiteY12" fmla="*/ 7939314 h 10334171"/>
                <a:gd name="connsiteX13" fmla="*/ 1843314 w 9303657"/>
                <a:gd name="connsiteY13" fmla="*/ 8374743 h 10334171"/>
                <a:gd name="connsiteX14" fmla="*/ 1654629 w 9303657"/>
                <a:gd name="connsiteY14" fmla="*/ 8331200 h 10334171"/>
                <a:gd name="connsiteX15" fmla="*/ 1625600 w 9303657"/>
                <a:gd name="connsiteY15" fmla="*/ 8186057 h 10334171"/>
                <a:gd name="connsiteX16" fmla="*/ 1712686 w 9303657"/>
                <a:gd name="connsiteY16" fmla="*/ 7924800 h 10334171"/>
                <a:gd name="connsiteX17" fmla="*/ 1799771 w 9303657"/>
                <a:gd name="connsiteY17" fmla="*/ 7663543 h 10334171"/>
                <a:gd name="connsiteX18" fmla="*/ 1944914 w 9303657"/>
                <a:gd name="connsiteY18" fmla="*/ 7416800 h 10334171"/>
                <a:gd name="connsiteX19" fmla="*/ 2206171 w 9303657"/>
                <a:gd name="connsiteY19" fmla="*/ 7170057 h 10334171"/>
                <a:gd name="connsiteX20" fmla="*/ 2438400 w 9303657"/>
                <a:gd name="connsiteY20" fmla="*/ 7039428 h 10334171"/>
                <a:gd name="connsiteX21" fmla="*/ 2801257 w 9303657"/>
                <a:gd name="connsiteY21" fmla="*/ 6836228 h 10334171"/>
                <a:gd name="connsiteX22" fmla="*/ 3048000 w 9303657"/>
                <a:gd name="connsiteY22" fmla="*/ 6778171 h 10334171"/>
                <a:gd name="connsiteX23" fmla="*/ 3077029 w 9303657"/>
                <a:gd name="connsiteY23" fmla="*/ 6850743 h 10334171"/>
                <a:gd name="connsiteX24" fmla="*/ 3077029 w 9303657"/>
                <a:gd name="connsiteY24" fmla="*/ 6850743 h 10334171"/>
                <a:gd name="connsiteX25" fmla="*/ 3425371 w 9303657"/>
                <a:gd name="connsiteY25" fmla="*/ 7068457 h 10334171"/>
                <a:gd name="connsiteX26" fmla="*/ 3497943 w 9303657"/>
                <a:gd name="connsiteY26" fmla="*/ 7082971 h 10334171"/>
                <a:gd name="connsiteX27" fmla="*/ 3541486 w 9303657"/>
                <a:gd name="connsiteY27" fmla="*/ 7155543 h 10334171"/>
                <a:gd name="connsiteX28" fmla="*/ 3628571 w 9303657"/>
                <a:gd name="connsiteY28" fmla="*/ 7039428 h 10334171"/>
                <a:gd name="connsiteX29" fmla="*/ 3614057 w 9303657"/>
                <a:gd name="connsiteY29" fmla="*/ 6981371 h 10334171"/>
                <a:gd name="connsiteX30" fmla="*/ 3759200 w 9303657"/>
                <a:gd name="connsiteY30" fmla="*/ 6821714 h 10334171"/>
                <a:gd name="connsiteX31" fmla="*/ 3933371 w 9303657"/>
                <a:gd name="connsiteY31" fmla="*/ 6604000 h 10334171"/>
                <a:gd name="connsiteX32" fmla="*/ 3991429 w 9303657"/>
                <a:gd name="connsiteY32" fmla="*/ 6444343 h 10334171"/>
                <a:gd name="connsiteX33" fmla="*/ 3991429 w 9303657"/>
                <a:gd name="connsiteY33" fmla="*/ 6444343 h 10334171"/>
                <a:gd name="connsiteX34" fmla="*/ 4194629 w 9303657"/>
                <a:gd name="connsiteY34" fmla="*/ 6531428 h 10334171"/>
                <a:gd name="connsiteX35" fmla="*/ 4426857 w 9303657"/>
                <a:gd name="connsiteY35" fmla="*/ 6705600 h 10334171"/>
                <a:gd name="connsiteX36" fmla="*/ 4426857 w 9303657"/>
                <a:gd name="connsiteY36" fmla="*/ 6778171 h 10334171"/>
                <a:gd name="connsiteX37" fmla="*/ 4528457 w 9303657"/>
                <a:gd name="connsiteY37" fmla="*/ 6749143 h 10334171"/>
                <a:gd name="connsiteX38" fmla="*/ 4775200 w 9303657"/>
                <a:gd name="connsiteY38" fmla="*/ 6952343 h 10334171"/>
                <a:gd name="connsiteX39" fmla="*/ 4891314 w 9303657"/>
                <a:gd name="connsiteY39" fmla="*/ 7257143 h 10334171"/>
                <a:gd name="connsiteX40" fmla="*/ 4949371 w 9303657"/>
                <a:gd name="connsiteY40" fmla="*/ 7416800 h 10334171"/>
                <a:gd name="connsiteX41" fmla="*/ 4934857 w 9303657"/>
                <a:gd name="connsiteY41" fmla="*/ 7518400 h 10334171"/>
                <a:gd name="connsiteX42" fmla="*/ 4804229 w 9303657"/>
                <a:gd name="connsiteY42" fmla="*/ 7692571 h 10334171"/>
                <a:gd name="connsiteX43" fmla="*/ 4804229 w 9303657"/>
                <a:gd name="connsiteY43" fmla="*/ 7736114 h 10334171"/>
                <a:gd name="connsiteX44" fmla="*/ 4731657 w 9303657"/>
                <a:gd name="connsiteY44" fmla="*/ 7721600 h 10334171"/>
                <a:gd name="connsiteX45" fmla="*/ 4659086 w 9303657"/>
                <a:gd name="connsiteY45" fmla="*/ 7823200 h 10334171"/>
                <a:gd name="connsiteX46" fmla="*/ 4426857 w 9303657"/>
                <a:gd name="connsiteY46" fmla="*/ 8055428 h 10334171"/>
                <a:gd name="connsiteX47" fmla="*/ 4209143 w 9303657"/>
                <a:gd name="connsiteY47" fmla="*/ 8244114 h 10334171"/>
                <a:gd name="connsiteX48" fmla="*/ 4107543 w 9303657"/>
                <a:gd name="connsiteY48" fmla="*/ 8345714 h 10334171"/>
                <a:gd name="connsiteX49" fmla="*/ 3788229 w 9303657"/>
                <a:gd name="connsiteY49" fmla="*/ 8606971 h 10334171"/>
                <a:gd name="connsiteX50" fmla="*/ 3672114 w 9303657"/>
                <a:gd name="connsiteY50" fmla="*/ 8737600 h 10334171"/>
                <a:gd name="connsiteX51" fmla="*/ 3425371 w 9303657"/>
                <a:gd name="connsiteY51" fmla="*/ 8955314 h 10334171"/>
                <a:gd name="connsiteX52" fmla="*/ 3149600 w 9303657"/>
                <a:gd name="connsiteY52" fmla="*/ 9274628 h 10334171"/>
                <a:gd name="connsiteX53" fmla="*/ 3004457 w 9303657"/>
                <a:gd name="connsiteY53" fmla="*/ 9448800 h 10334171"/>
                <a:gd name="connsiteX54" fmla="*/ 2960914 w 9303657"/>
                <a:gd name="connsiteY54" fmla="*/ 9564914 h 10334171"/>
                <a:gd name="connsiteX55" fmla="*/ 2815771 w 9303657"/>
                <a:gd name="connsiteY55" fmla="*/ 9622971 h 10334171"/>
                <a:gd name="connsiteX56" fmla="*/ 2656114 w 9303657"/>
                <a:gd name="connsiteY56" fmla="*/ 9840685 h 10334171"/>
                <a:gd name="connsiteX57" fmla="*/ 2235200 w 9303657"/>
                <a:gd name="connsiteY57" fmla="*/ 9927771 h 10334171"/>
                <a:gd name="connsiteX58" fmla="*/ 2090057 w 9303657"/>
                <a:gd name="connsiteY58" fmla="*/ 9971314 h 10334171"/>
                <a:gd name="connsiteX59" fmla="*/ 2002971 w 9303657"/>
                <a:gd name="connsiteY59" fmla="*/ 10072914 h 10334171"/>
                <a:gd name="connsiteX60" fmla="*/ 1988457 w 9303657"/>
                <a:gd name="connsiteY60" fmla="*/ 10232571 h 10334171"/>
                <a:gd name="connsiteX61" fmla="*/ 2235200 w 9303657"/>
                <a:gd name="connsiteY61" fmla="*/ 10319657 h 10334171"/>
                <a:gd name="connsiteX62" fmla="*/ 2554514 w 9303657"/>
                <a:gd name="connsiteY62" fmla="*/ 10305143 h 10334171"/>
                <a:gd name="connsiteX63" fmla="*/ 2728686 w 9303657"/>
                <a:gd name="connsiteY63" fmla="*/ 10218057 h 10334171"/>
                <a:gd name="connsiteX64" fmla="*/ 2917371 w 9303657"/>
                <a:gd name="connsiteY64" fmla="*/ 10058400 h 10334171"/>
                <a:gd name="connsiteX65" fmla="*/ 3135086 w 9303657"/>
                <a:gd name="connsiteY65" fmla="*/ 9826171 h 10334171"/>
                <a:gd name="connsiteX66" fmla="*/ 3323771 w 9303657"/>
                <a:gd name="connsiteY66" fmla="*/ 9550400 h 10334171"/>
                <a:gd name="connsiteX67" fmla="*/ 3614057 w 9303657"/>
                <a:gd name="connsiteY67" fmla="*/ 9303657 h 10334171"/>
                <a:gd name="connsiteX68" fmla="*/ 3730171 w 9303657"/>
                <a:gd name="connsiteY68" fmla="*/ 9129485 h 10334171"/>
                <a:gd name="connsiteX69" fmla="*/ 3802743 w 9303657"/>
                <a:gd name="connsiteY69" fmla="*/ 9216571 h 10334171"/>
                <a:gd name="connsiteX70" fmla="*/ 3744686 w 9303657"/>
                <a:gd name="connsiteY70" fmla="*/ 9289143 h 10334171"/>
                <a:gd name="connsiteX71" fmla="*/ 3744686 w 9303657"/>
                <a:gd name="connsiteY71" fmla="*/ 9332685 h 10334171"/>
                <a:gd name="connsiteX72" fmla="*/ 3976914 w 9303657"/>
                <a:gd name="connsiteY72" fmla="*/ 9144000 h 10334171"/>
                <a:gd name="connsiteX73" fmla="*/ 3933371 w 9303657"/>
                <a:gd name="connsiteY73" fmla="*/ 9114971 h 10334171"/>
                <a:gd name="connsiteX74" fmla="*/ 3875314 w 9303657"/>
                <a:gd name="connsiteY74" fmla="*/ 9187543 h 10334171"/>
                <a:gd name="connsiteX75" fmla="*/ 3773714 w 9303657"/>
                <a:gd name="connsiteY75" fmla="*/ 9085943 h 10334171"/>
                <a:gd name="connsiteX76" fmla="*/ 3962400 w 9303657"/>
                <a:gd name="connsiteY76" fmla="*/ 8984343 h 10334171"/>
                <a:gd name="connsiteX77" fmla="*/ 4034971 w 9303657"/>
                <a:gd name="connsiteY77" fmla="*/ 8868228 h 10334171"/>
                <a:gd name="connsiteX78" fmla="*/ 4209143 w 9303657"/>
                <a:gd name="connsiteY78" fmla="*/ 8723085 h 10334171"/>
                <a:gd name="connsiteX79" fmla="*/ 4354286 w 9303657"/>
                <a:gd name="connsiteY79" fmla="*/ 8548914 h 10334171"/>
                <a:gd name="connsiteX80" fmla="*/ 4513943 w 9303657"/>
                <a:gd name="connsiteY80" fmla="*/ 8374743 h 10334171"/>
                <a:gd name="connsiteX81" fmla="*/ 4630057 w 9303657"/>
                <a:gd name="connsiteY81" fmla="*/ 8258628 h 10334171"/>
                <a:gd name="connsiteX82" fmla="*/ 4862286 w 9303657"/>
                <a:gd name="connsiteY82" fmla="*/ 8128000 h 10334171"/>
                <a:gd name="connsiteX83" fmla="*/ 5065486 w 9303657"/>
                <a:gd name="connsiteY83" fmla="*/ 8026400 h 10334171"/>
                <a:gd name="connsiteX84" fmla="*/ 5138057 w 9303657"/>
                <a:gd name="connsiteY84" fmla="*/ 8084457 h 10334171"/>
                <a:gd name="connsiteX85" fmla="*/ 5312229 w 9303657"/>
                <a:gd name="connsiteY85" fmla="*/ 7953828 h 10334171"/>
                <a:gd name="connsiteX86" fmla="*/ 5312229 w 9303657"/>
                <a:gd name="connsiteY86" fmla="*/ 7953828 h 10334171"/>
                <a:gd name="connsiteX87" fmla="*/ 5167086 w 9303657"/>
                <a:gd name="connsiteY87" fmla="*/ 8011885 h 10334171"/>
                <a:gd name="connsiteX88" fmla="*/ 5094514 w 9303657"/>
                <a:gd name="connsiteY88" fmla="*/ 7953828 h 10334171"/>
                <a:gd name="connsiteX89" fmla="*/ 5181600 w 9303657"/>
                <a:gd name="connsiteY89" fmla="*/ 7837714 h 10334171"/>
                <a:gd name="connsiteX90" fmla="*/ 5254171 w 9303657"/>
                <a:gd name="connsiteY90" fmla="*/ 7779657 h 10334171"/>
                <a:gd name="connsiteX91" fmla="*/ 5355771 w 9303657"/>
                <a:gd name="connsiteY91" fmla="*/ 7895771 h 10334171"/>
                <a:gd name="connsiteX92" fmla="*/ 5384800 w 9303657"/>
                <a:gd name="connsiteY92" fmla="*/ 7794171 h 10334171"/>
                <a:gd name="connsiteX93" fmla="*/ 5631543 w 9303657"/>
                <a:gd name="connsiteY93" fmla="*/ 7518400 h 10334171"/>
                <a:gd name="connsiteX94" fmla="*/ 5776686 w 9303657"/>
                <a:gd name="connsiteY94" fmla="*/ 7329714 h 10334171"/>
                <a:gd name="connsiteX95" fmla="*/ 5878286 w 9303657"/>
                <a:gd name="connsiteY95" fmla="*/ 7199085 h 10334171"/>
                <a:gd name="connsiteX96" fmla="*/ 6008914 w 9303657"/>
                <a:gd name="connsiteY96" fmla="*/ 6923314 h 10334171"/>
                <a:gd name="connsiteX97" fmla="*/ 5950857 w 9303657"/>
                <a:gd name="connsiteY97" fmla="*/ 6778171 h 10334171"/>
                <a:gd name="connsiteX98" fmla="*/ 6066971 w 9303657"/>
                <a:gd name="connsiteY98" fmla="*/ 6618514 h 10334171"/>
                <a:gd name="connsiteX99" fmla="*/ 5950857 w 9303657"/>
                <a:gd name="connsiteY99" fmla="*/ 6429828 h 10334171"/>
                <a:gd name="connsiteX100" fmla="*/ 5805714 w 9303657"/>
                <a:gd name="connsiteY100" fmla="*/ 6502400 h 10334171"/>
                <a:gd name="connsiteX101" fmla="*/ 5675086 w 9303657"/>
                <a:gd name="connsiteY101" fmla="*/ 6676571 h 10334171"/>
                <a:gd name="connsiteX102" fmla="*/ 5573486 w 9303657"/>
                <a:gd name="connsiteY102" fmla="*/ 6821714 h 10334171"/>
                <a:gd name="connsiteX103" fmla="*/ 5399314 w 9303657"/>
                <a:gd name="connsiteY103" fmla="*/ 6923314 h 10334171"/>
                <a:gd name="connsiteX104" fmla="*/ 5268686 w 9303657"/>
                <a:gd name="connsiteY104" fmla="*/ 6923314 h 10334171"/>
                <a:gd name="connsiteX105" fmla="*/ 4992914 w 9303657"/>
                <a:gd name="connsiteY105" fmla="*/ 6705600 h 10334171"/>
                <a:gd name="connsiteX106" fmla="*/ 4775200 w 9303657"/>
                <a:gd name="connsiteY106" fmla="*/ 6618514 h 10334171"/>
                <a:gd name="connsiteX107" fmla="*/ 4601029 w 9303657"/>
                <a:gd name="connsiteY107" fmla="*/ 6458857 h 10334171"/>
                <a:gd name="connsiteX108" fmla="*/ 4397829 w 9303657"/>
                <a:gd name="connsiteY108" fmla="*/ 6342743 h 10334171"/>
                <a:gd name="connsiteX109" fmla="*/ 4267200 w 9303657"/>
                <a:gd name="connsiteY109" fmla="*/ 6226628 h 10334171"/>
                <a:gd name="connsiteX110" fmla="*/ 4151086 w 9303657"/>
                <a:gd name="connsiteY110" fmla="*/ 6139543 h 10334171"/>
                <a:gd name="connsiteX111" fmla="*/ 4034971 w 9303657"/>
                <a:gd name="connsiteY111" fmla="*/ 6081485 h 10334171"/>
                <a:gd name="connsiteX112" fmla="*/ 3947886 w 9303657"/>
                <a:gd name="connsiteY112" fmla="*/ 5965371 h 10334171"/>
                <a:gd name="connsiteX113" fmla="*/ 4064000 w 9303657"/>
                <a:gd name="connsiteY113" fmla="*/ 5965371 h 10334171"/>
                <a:gd name="connsiteX114" fmla="*/ 4034971 w 9303657"/>
                <a:gd name="connsiteY114" fmla="*/ 5921828 h 10334171"/>
                <a:gd name="connsiteX115" fmla="*/ 3918857 w 9303657"/>
                <a:gd name="connsiteY115" fmla="*/ 5878285 h 10334171"/>
                <a:gd name="connsiteX116" fmla="*/ 4005943 w 9303657"/>
                <a:gd name="connsiteY116" fmla="*/ 5631543 h 10334171"/>
                <a:gd name="connsiteX117" fmla="*/ 4049486 w 9303657"/>
                <a:gd name="connsiteY117" fmla="*/ 5558971 h 10334171"/>
                <a:gd name="connsiteX118" fmla="*/ 3962400 w 9303657"/>
                <a:gd name="connsiteY118" fmla="*/ 5544457 h 10334171"/>
                <a:gd name="connsiteX119" fmla="*/ 3991429 w 9303657"/>
                <a:gd name="connsiteY119" fmla="*/ 5283200 h 10334171"/>
                <a:gd name="connsiteX120" fmla="*/ 4034971 w 9303657"/>
                <a:gd name="connsiteY120" fmla="*/ 5123543 h 10334171"/>
                <a:gd name="connsiteX121" fmla="*/ 4107543 w 9303657"/>
                <a:gd name="connsiteY121" fmla="*/ 5109028 h 10334171"/>
                <a:gd name="connsiteX122" fmla="*/ 4093029 w 9303657"/>
                <a:gd name="connsiteY122" fmla="*/ 5007428 h 10334171"/>
                <a:gd name="connsiteX123" fmla="*/ 4397829 w 9303657"/>
                <a:gd name="connsiteY123" fmla="*/ 4833257 h 10334171"/>
                <a:gd name="connsiteX124" fmla="*/ 4818743 w 9303657"/>
                <a:gd name="connsiteY124" fmla="*/ 4847771 h 10334171"/>
                <a:gd name="connsiteX125" fmla="*/ 5109029 w 9303657"/>
                <a:gd name="connsiteY125" fmla="*/ 4905828 h 10334171"/>
                <a:gd name="connsiteX126" fmla="*/ 5370286 w 9303657"/>
                <a:gd name="connsiteY126" fmla="*/ 5109028 h 10334171"/>
                <a:gd name="connsiteX127" fmla="*/ 5631543 w 9303657"/>
                <a:gd name="connsiteY127" fmla="*/ 5268685 h 10334171"/>
                <a:gd name="connsiteX128" fmla="*/ 5805714 w 9303657"/>
                <a:gd name="connsiteY128" fmla="*/ 5413828 h 10334171"/>
                <a:gd name="connsiteX129" fmla="*/ 6081486 w 9303657"/>
                <a:gd name="connsiteY129" fmla="*/ 5515428 h 10334171"/>
                <a:gd name="connsiteX130" fmla="*/ 6125029 w 9303657"/>
                <a:gd name="connsiteY130" fmla="*/ 5500914 h 10334171"/>
                <a:gd name="connsiteX131" fmla="*/ 6284686 w 9303657"/>
                <a:gd name="connsiteY131" fmla="*/ 5718628 h 10334171"/>
                <a:gd name="connsiteX132" fmla="*/ 6328229 w 9303657"/>
                <a:gd name="connsiteY132" fmla="*/ 5660571 h 10334171"/>
                <a:gd name="connsiteX133" fmla="*/ 6705600 w 9303657"/>
                <a:gd name="connsiteY133" fmla="*/ 5762171 h 10334171"/>
                <a:gd name="connsiteX134" fmla="*/ 6807200 w 9303657"/>
                <a:gd name="connsiteY134" fmla="*/ 5820228 h 10334171"/>
                <a:gd name="connsiteX135" fmla="*/ 6923314 w 9303657"/>
                <a:gd name="connsiteY135" fmla="*/ 5544457 h 10334171"/>
                <a:gd name="connsiteX136" fmla="*/ 6981371 w 9303657"/>
                <a:gd name="connsiteY136" fmla="*/ 5268685 h 10334171"/>
                <a:gd name="connsiteX137" fmla="*/ 7053943 w 9303657"/>
                <a:gd name="connsiteY137" fmla="*/ 5007428 h 10334171"/>
                <a:gd name="connsiteX138" fmla="*/ 7097486 w 9303657"/>
                <a:gd name="connsiteY138" fmla="*/ 4804228 h 10334171"/>
                <a:gd name="connsiteX139" fmla="*/ 7257143 w 9303657"/>
                <a:gd name="connsiteY139" fmla="*/ 4383314 h 10334171"/>
                <a:gd name="connsiteX140" fmla="*/ 7286171 w 9303657"/>
                <a:gd name="connsiteY140" fmla="*/ 4223657 h 10334171"/>
                <a:gd name="connsiteX141" fmla="*/ 7300686 w 9303657"/>
                <a:gd name="connsiteY141" fmla="*/ 4049485 h 10334171"/>
                <a:gd name="connsiteX142" fmla="*/ 7474857 w 9303657"/>
                <a:gd name="connsiteY142" fmla="*/ 3802743 h 10334171"/>
                <a:gd name="connsiteX143" fmla="*/ 7881257 w 9303657"/>
                <a:gd name="connsiteY143" fmla="*/ 3672114 h 10334171"/>
                <a:gd name="connsiteX144" fmla="*/ 7852229 w 9303657"/>
                <a:gd name="connsiteY144" fmla="*/ 3570514 h 10334171"/>
                <a:gd name="connsiteX145" fmla="*/ 7445829 w 9303657"/>
                <a:gd name="connsiteY145" fmla="*/ 3657600 h 10334171"/>
                <a:gd name="connsiteX146" fmla="*/ 7460343 w 9303657"/>
                <a:gd name="connsiteY146" fmla="*/ 3541485 h 10334171"/>
                <a:gd name="connsiteX147" fmla="*/ 7939314 w 9303657"/>
                <a:gd name="connsiteY147" fmla="*/ 3454400 h 10334171"/>
                <a:gd name="connsiteX148" fmla="*/ 7924800 w 9303657"/>
                <a:gd name="connsiteY148" fmla="*/ 3381828 h 10334171"/>
                <a:gd name="connsiteX149" fmla="*/ 7445829 w 9303657"/>
                <a:gd name="connsiteY149" fmla="*/ 3468914 h 10334171"/>
                <a:gd name="connsiteX150" fmla="*/ 7474857 w 9303657"/>
                <a:gd name="connsiteY150" fmla="*/ 3236685 h 10334171"/>
                <a:gd name="connsiteX151" fmla="*/ 7547429 w 9303657"/>
                <a:gd name="connsiteY151" fmla="*/ 3106057 h 10334171"/>
                <a:gd name="connsiteX152" fmla="*/ 7620000 w 9303657"/>
                <a:gd name="connsiteY152" fmla="*/ 2743200 h 10334171"/>
                <a:gd name="connsiteX153" fmla="*/ 7707086 w 9303657"/>
                <a:gd name="connsiteY153" fmla="*/ 2540000 h 10334171"/>
                <a:gd name="connsiteX154" fmla="*/ 7866743 w 9303657"/>
                <a:gd name="connsiteY154" fmla="*/ 2235200 h 10334171"/>
                <a:gd name="connsiteX155" fmla="*/ 8360229 w 9303657"/>
                <a:gd name="connsiteY155" fmla="*/ 1596571 h 10334171"/>
                <a:gd name="connsiteX156" fmla="*/ 8810171 w 9303657"/>
                <a:gd name="connsiteY156" fmla="*/ 1291771 h 10334171"/>
                <a:gd name="connsiteX157" fmla="*/ 8969829 w 9303657"/>
                <a:gd name="connsiteY157" fmla="*/ 972457 h 10334171"/>
                <a:gd name="connsiteX158" fmla="*/ 9303657 w 9303657"/>
                <a:gd name="connsiteY158" fmla="*/ 827314 h 10334171"/>
                <a:gd name="connsiteX159" fmla="*/ 9274629 w 9303657"/>
                <a:gd name="connsiteY159" fmla="*/ 522514 h 10334171"/>
                <a:gd name="connsiteX160" fmla="*/ 9013371 w 9303657"/>
                <a:gd name="connsiteY160" fmla="*/ 304800 h 10334171"/>
                <a:gd name="connsiteX161" fmla="*/ 8984343 w 9303657"/>
                <a:gd name="connsiteY161" fmla="*/ 101600 h 10334171"/>
                <a:gd name="connsiteX162" fmla="*/ 9085943 w 9303657"/>
                <a:gd name="connsiteY162" fmla="*/ 0 h 10334171"/>
                <a:gd name="connsiteX163" fmla="*/ 0 w 9303657"/>
                <a:gd name="connsiteY163" fmla="*/ 29028 h 10334171"/>
                <a:gd name="connsiteX164" fmla="*/ 14514 w 9303657"/>
                <a:gd name="connsiteY164" fmla="*/ 10334171 h 1033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9303657" h="10334171">
                  <a:moveTo>
                    <a:pt x="14514" y="10334171"/>
                  </a:moveTo>
                  <a:lnTo>
                    <a:pt x="1451429" y="10334171"/>
                  </a:lnTo>
                  <a:lnTo>
                    <a:pt x="1407886" y="10130971"/>
                  </a:lnTo>
                  <a:lnTo>
                    <a:pt x="1349829" y="9942285"/>
                  </a:lnTo>
                  <a:lnTo>
                    <a:pt x="1407886" y="9739085"/>
                  </a:lnTo>
                  <a:lnTo>
                    <a:pt x="1378857" y="9579428"/>
                  </a:lnTo>
                  <a:lnTo>
                    <a:pt x="1407886" y="9419771"/>
                  </a:lnTo>
                  <a:lnTo>
                    <a:pt x="1407886" y="9260114"/>
                  </a:lnTo>
                  <a:lnTo>
                    <a:pt x="1683657" y="8708571"/>
                  </a:lnTo>
                  <a:lnTo>
                    <a:pt x="1872343" y="8563428"/>
                  </a:lnTo>
                  <a:lnTo>
                    <a:pt x="2220686" y="8447314"/>
                  </a:lnTo>
                  <a:lnTo>
                    <a:pt x="2467429" y="8055428"/>
                  </a:lnTo>
                  <a:lnTo>
                    <a:pt x="2293257" y="7939314"/>
                  </a:lnTo>
                  <a:lnTo>
                    <a:pt x="1843314" y="8374743"/>
                  </a:lnTo>
                  <a:lnTo>
                    <a:pt x="1654629" y="8331200"/>
                  </a:lnTo>
                  <a:lnTo>
                    <a:pt x="1625600" y="8186057"/>
                  </a:lnTo>
                  <a:lnTo>
                    <a:pt x="1712686" y="7924800"/>
                  </a:lnTo>
                  <a:lnTo>
                    <a:pt x="1799771" y="7663543"/>
                  </a:lnTo>
                  <a:lnTo>
                    <a:pt x="1944914" y="7416800"/>
                  </a:lnTo>
                  <a:lnTo>
                    <a:pt x="2206171" y="7170057"/>
                  </a:lnTo>
                  <a:lnTo>
                    <a:pt x="2438400" y="7039428"/>
                  </a:lnTo>
                  <a:lnTo>
                    <a:pt x="2801257" y="6836228"/>
                  </a:lnTo>
                  <a:lnTo>
                    <a:pt x="3048000" y="6778171"/>
                  </a:lnTo>
                  <a:lnTo>
                    <a:pt x="3077029" y="6850743"/>
                  </a:lnTo>
                  <a:lnTo>
                    <a:pt x="3077029" y="6850743"/>
                  </a:lnTo>
                  <a:lnTo>
                    <a:pt x="3425371" y="7068457"/>
                  </a:lnTo>
                  <a:lnTo>
                    <a:pt x="3497943" y="7082971"/>
                  </a:lnTo>
                  <a:lnTo>
                    <a:pt x="3541486" y="7155543"/>
                  </a:lnTo>
                  <a:lnTo>
                    <a:pt x="3628571" y="7039428"/>
                  </a:lnTo>
                  <a:lnTo>
                    <a:pt x="3614057" y="6981371"/>
                  </a:lnTo>
                  <a:lnTo>
                    <a:pt x="3759200" y="6821714"/>
                  </a:lnTo>
                  <a:lnTo>
                    <a:pt x="3933371" y="6604000"/>
                  </a:lnTo>
                  <a:lnTo>
                    <a:pt x="3991429" y="6444343"/>
                  </a:lnTo>
                  <a:lnTo>
                    <a:pt x="3991429" y="6444343"/>
                  </a:lnTo>
                  <a:lnTo>
                    <a:pt x="4194629" y="6531428"/>
                  </a:lnTo>
                  <a:lnTo>
                    <a:pt x="4426857" y="6705600"/>
                  </a:lnTo>
                  <a:lnTo>
                    <a:pt x="4426857" y="6778171"/>
                  </a:lnTo>
                  <a:lnTo>
                    <a:pt x="4528457" y="6749143"/>
                  </a:lnTo>
                  <a:lnTo>
                    <a:pt x="4775200" y="6952343"/>
                  </a:lnTo>
                  <a:lnTo>
                    <a:pt x="4891314" y="7257143"/>
                  </a:lnTo>
                  <a:lnTo>
                    <a:pt x="4949371" y="7416800"/>
                  </a:lnTo>
                  <a:lnTo>
                    <a:pt x="4934857" y="7518400"/>
                  </a:lnTo>
                  <a:lnTo>
                    <a:pt x="4804229" y="7692571"/>
                  </a:lnTo>
                  <a:lnTo>
                    <a:pt x="4804229" y="7736114"/>
                  </a:lnTo>
                  <a:lnTo>
                    <a:pt x="4731657" y="7721600"/>
                  </a:lnTo>
                  <a:lnTo>
                    <a:pt x="4659086" y="7823200"/>
                  </a:lnTo>
                  <a:lnTo>
                    <a:pt x="4426857" y="8055428"/>
                  </a:lnTo>
                  <a:lnTo>
                    <a:pt x="4209143" y="8244114"/>
                  </a:lnTo>
                  <a:lnTo>
                    <a:pt x="4107543" y="8345714"/>
                  </a:lnTo>
                  <a:lnTo>
                    <a:pt x="3788229" y="8606971"/>
                  </a:lnTo>
                  <a:lnTo>
                    <a:pt x="3672114" y="8737600"/>
                  </a:lnTo>
                  <a:lnTo>
                    <a:pt x="3425371" y="8955314"/>
                  </a:lnTo>
                  <a:lnTo>
                    <a:pt x="3149600" y="9274628"/>
                  </a:lnTo>
                  <a:lnTo>
                    <a:pt x="3004457" y="9448800"/>
                  </a:lnTo>
                  <a:lnTo>
                    <a:pt x="2960914" y="9564914"/>
                  </a:lnTo>
                  <a:lnTo>
                    <a:pt x="2815771" y="9622971"/>
                  </a:lnTo>
                  <a:lnTo>
                    <a:pt x="2656114" y="9840685"/>
                  </a:lnTo>
                  <a:lnTo>
                    <a:pt x="2235200" y="9927771"/>
                  </a:lnTo>
                  <a:lnTo>
                    <a:pt x="2090057" y="9971314"/>
                  </a:lnTo>
                  <a:lnTo>
                    <a:pt x="2002971" y="10072914"/>
                  </a:lnTo>
                  <a:lnTo>
                    <a:pt x="1988457" y="10232571"/>
                  </a:lnTo>
                  <a:lnTo>
                    <a:pt x="2235200" y="10319657"/>
                  </a:lnTo>
                  <a:lnTo>
                    <a:pt x="2554514" y="10305143"/>
                  </a:lnTo>
                  <a:lnTo>
                    <a:pt x="2728686" y="10218057"/>
                  </a:lnTo>
                  <a:lnTo>
                    <a:pt x="2917371" y="10058400"/>
                  </a:lnTo>
                  <a:lnTo>
                    <a:pt x="3135086" y="9826171"/>
                  </a:lnTo>
                  <a:lnTo>
                    <a:pt x="3323771" y="9550400"/>
                  </a:lnTo>
                  <a:lnTo>
                    <a:pt x="3614057" y="9303657"/>
                  </a:lnTo>
                  <a:lnTo>
                    <a:pt x="3730171" y="9129485"/>
                  </a:lnTo>
                  <a:lnTo>
                    <a:pt x="3802743" y="9216571"/>
                  </a:lnTo>
                  <a:lnTo>
                    <a:pt x="3744686" y="9289143"/>
                  </a:lnTo>
                  <a:lnTo>
                    <a:pt x="3744686" y="9332685"/>
                  </a:lnTo>
                  <a:lnTo>
                    <a:pt x="3976914" y="9144000"/>
                  </a:lnTo>
                  <a:lnTo>
                    <a:pt x="3933371" y="9114971"/>
                  </a:lnTo>
                  <a:lnTo>
                    <a:pt x="3875314" y="9187543"/>
                  </a:lnTo>
                  <a:lnTo>
                    <a:pt x="3773714" y="9085943"/>
                  </a:lnTo>
                  <a:lnTo>
                    <a:pt x="3962400" y="8984343"/>
                  </a:lnTo>
                  <a:lnTo>
                    <a:pt x="4034971" y="8868228"/>
                  </a:lnTo>
                  <a:lnTo>
                    <a:pt x="4209143" y="8723085"/>
                  </a:lnTo>
                  <a:lnTo>
                    <a:pt x="4354286" y="8548914"/>
                  </a:lnTo>
                  <a:lnTo>
                    <a:pt x="4513943" y="8374743"/>
                  </a:lnTo>
                  <a:lnTo>
                    <a:pt x="4630057" y="8258628"/>
                  </a:lnTo>
                  <a:lnTo>
                    <a:pt x="4862286" y="8128000"/>
                  </a:lnTo>
                  <a:lnTo>
                    <a:pt x="5065486" y="8026400"/>
                  </a:lnTo>
                  <a:lnTo>
                    <a:pt x="5138057" y="8084457"/>
                  </a:lnTo>
                  <a:lnTo>
                    <a:pt x="5312229" y="7953828"/>
                  </a:lnTo>
                  <a:lnTo>
                    <a:pt x="5312229" y="7953828"/>
                  </a:lnTo>
                  <a:lnTo>
                    <a:pt x="5167086" y="8011885"/>
                  </a:lnTo>
                  <a:lnTo>
                    <a:pt x="5094514" y="7953828"/>
                  </a:lnTo>
                  <a:lnTo>
                    <a:pt x="5181600" y="7837714"/>
                  </a:lnTo>
                  <a:lnTo>
                    <a:pt x="5254171" y="7779657"/>
                  </a:lnTo>
                  <a:lnTo>
                    <a:pt x="5355771" y="7895771"/>
                  </a:lnTo>
                  <a:lnTo>
                    <a:pt x="5384800" y="7794171"/>
                  </a:lnTo>
                  <a:lnTo>
                    <a:pt x="5631543" y="7518400"/>
                  </a:lnTo>
                  <a:lnTo>
                    <a:pt x="5776686" y="7329714"/>
                  </a:lnTo>
                  <a:lnTo>
                    <a:pt x="5878286" y="7199085"/>
                  </a:lnTo>
                  <a:lnTo>
                    <a:pt x="6008914" y="6923314"/>
                  </a:lnTo>
                  <a:lnTo>
                    <a:pt x="5950857" y="6778171"/>
                  </a:lnTo>
                  <a:lnTo>
                    <a:pt x="6066971" y="6618514"/>
                  </a:lnTo>
                  <a:lnTo>
                    <a:pt x="5950857" y="6429828"/>
                  </a:lnTo>
                  <a:lnTo>
                    <a:pt x="5805714" y="6502400"/>
                  </a:lnTo>
                  <a:lnTo>
                    <a:pt x="5675086" y="6676571"/>
                  </a:lnTo>
                  <a:lnTo>
                    <a:pt x="5573486" y="6821714"/>
                  </a:lnTo>
                  <a:lnTo>
                    <a:pt x="5399314" y="6923314"/>
                  </a:lnTo>
                  <a:lnTo>
                    <a:pt x="5268686" y="6923314"/>
                  </a:lnTo>
                  <a:lnTo>
                    <a:pt x="4992914" y="6705600"/>
                  </a:lnTo>
                  <a:lnTo>
                    <a:pt x="4775200" y="6618514"/>
                  </a:lnTo>
                  <a:lnTo>
                    <a:pt x="4601029" y="6458857"/>
                  </a:lnTo>
                  <a:lnTo>
                    <a:pt x="4397829" y="6342743"/>
                  </a:lnTo>
                  <a:lnTo>
                    <a:pt x="4267200" y="6226628"/>
                  </a:lnTo>
                  <a:lnTo>
                    <a:pt x="4151086" y="6139543"/>
                  </a:lnTo>
                  <a:lnTo>
                    <a:pt x="4034971" y="6081485"/>
                  </a:lnTo>
                  <a:lnTo>
                    <a:pt x="3947886" y="5965371"/>
                  </a:lnTo>
                  <a:lnTo>
                    <a:pt x="4064000" y="5965371"/>
                  </a:lnTo>
                  <a:lnTo>
                    <a:pt x="4034971" y="5921828"/>
                  </a:lnTo>
                  <a:lnTo>
                    <a:pt x="3918857" y="5878285"/>
                  </a:lnTo>
                  <a:lnTo>
                    <a:pt x="4005943" y="5631543"/>
                  </a:lnTo>
                  <a:lnTo>
                    <a:pt x="4049486" y="5558971"/>
                  </a:lnTo>
                  <a:lnTo>
                    <a:pt x="3962400" y="5544457"/>
                  </a:lnTo>
                  <a:lnTo>
                    <a:pt x="3991429" y="5283200"/>
                  </a:lnTo>
                  <a:lnTo>
                    <a:pt x="4034971" y="5123543"/>
                  </a:lnTo>
                  <a:lnTo>
                    <a:pt x="4107543" y="5109028"/>
                  </a:lnTo>
                  <a:lnTo>
                    <a:pt x="4093029" y="5007428"/>
                  </a:lnTo>
                  <a:lnTo>
                    <a:pt x="4397829" y="4833257"/>
                  </a:lnTo>
                  <a:lnTo>
                    <a:pt x="4818743" y="4847771"/>
                  </a:lnTo>
                  <a:lnTo>
                    <a:pt x="5109029" y="4905828"/>
                  </a:lnTo>
                  <a:lnTo>
                    <a:pt x="5370286" y="5109028"/>
                  </a:lnTo>
                  <a:lnTo>
                    <a:pt x="5631543" y="5268685"/>
                  </a:lnTo>
                  <a:lnTo>
                    <a:pt x="5805714" y="5413828"/>
                  </a:lnTo>
                  <a:lnTo>
                    <a:pt x="6081486" y="5515428"/>
                  </a:lnTo>
                  <a:lnTo>
                    <a:pt x="6125029" y="5500914"/>
                  </a:lnTo>
                  <a:lnTo>
                    <a:pt x="6284686" y="5718628"/>
                  </a:lnTo>
                  <a:lnTo>
                    <a:pt x="6328229" y="5660571"/>
                  </a:lnTo>
                  <a:lnTo>
                    <a:pt x="6705600" y="5762171"/>
                  </a:lnTo>
                  <a:lnTo>
                    <a:pt x="6807200" y="5820228"/>
                  </a:lnTo>
                  <a:lnTo>
                    <a:pt x="6923314" y="5544457"/>
                  </a:lnTo>
                  <a:lnTo>
                    <a:pt x="6981371" y="5268685"/>
                  </a:lnTo>
                  <a:lnTo>
                    <a:pt x="7053943" y="5007428"/>
                  </a:lnTo>
                  <a:lnTo>
                    <a:pt x="7097486" y="4804228"/>
                  </a:lnTo>
                  <a:lnTo>
                    <a:pt x="7257143" y="4383314"/>
                  </a:lnTo>
                  <a:lnTo>
                    <a:pt x="7286171" y="4223657"/>
                  </a:lnTo>
                  <a:lnTo>
                    <a:pt x="7300686" y="4049485"/>
                  </a:lnTo>
                  <a:lnTo>
                    <a:pt x="7474857" y="3802743"/>
                  </a:lnTo>
                  <a:lnTo>
                    <a:pt x="7881257" y="3672114"/>
                  </a:lnTo>
                  <a:lnTo>
                    <a:pt x="7852229" y="3570514"/>
                  </a:lnTo>
                  <a:lnTo>
                    <a:pt x="7445829" y="3657600"/>
                  </a:lnTo>
                  <a:lnTo>
                    <a:pt x="7460343" y="3541485"/>
                  </a:lnTo>
                  <a:lnTo>
                    <a:pt x="7939314" y="3454400"/>
                  </a:lnTo>
                  <a:lnTo>
                    <a:pt x="7924800" y="3381828"/>
                  </a:lnTo>
                  <a:lnTo>
                    <a:pt x="7445829" y="3468914"/>
                  </a:lnTo>
                  <a:lnTo>
                    <a:pt x="7474857" y="3236685"/>
                  </a:lnTo>
                  <a:lnTo>
                    <a:pt x="7547429" y="3106057"/>
                  </a:lnTo>
                  <a:lnTo>
                    <a:pt x="7620000" y="2743200"/>
                  </a:lnTo>
                  <a:lnTo>
                    <a:pt x="7707086" y="2540000"/>
                  </a:lnTo>
                  <a:lnTo>
                    <a:pt x="7866743" y="2235200"/>
                  </a:lnTo>
                  <a:lnTo>
                    <a:pt x="8360229" y="1596571"/>
                  </a:lnTo>
                  <a:lnTo>
                    <a:pt x="8810171" y="1291771"/>
                  </a:lnTo>
                  <a:lnTo>
                    <a:pt x="8969829" y="972457"/>
                  </a:lnTo>
                  <a:lnTo>
                    <a:pt x="9303657" y="827314"/>
                  </a:lnTo>
                  <a:lnTo>
                    <a:pt x="9274629" y="522514"/>
                  </a:lnTo>
                  <a:lnTo>
                    <a:pt x="9013371" y="304800"/>
                  </a:lnTo>
                  <a:lnTo>
                    <a:pt x="8984343" y="101600"/>
                  </a:lnTo>
                  <a:lnTo>
                    <a:pt x="9085943" y="0"/>
                  </a:lnTo>
                  <a:lnTo>
                    <a:pt x="0" y="29028"/>
                  </a:lnTo>
                  <a:cubicBezTo>
                    <a:pt x="9676" y="3464076"/>
                    <a:pt x="19353" y="6899123"/>
                    <a:pt x="14514" y="10334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7354" name="Freeform 57353"/>
            <p:cNvSpPr/>
            <p:nvPr/>
          </p:nvSpPr>
          <p:spPr>
            <a:xfrm>
              <a:off x="2641600" y="-2307771"/>
              <a:ext cx="11074400" cy="9913257"/>
            </a:xfrm>
            <a:custGeom>
              <a:avLst/>
              <a:gdLst>
                <a:gd name="connsiteX0" fmla="*/ 11045371 w 11074400"/>
                <a:gd name="connsiteY0" fmla="*/ 8998857 h 9913257"/>
                <a:gd name="connsiteX1" fmla="*/ 10885714 w 11074400"/>
                <a:gd name="connsiteY1" fmla="*/ 9013371 h 9913257"/>
                <a:gd name="connsiteX2" fmla="*/ 11045371 w 11074400"/>
                <a:gd name="connsiteY2" fmla="*/ 9289142 h 9913257"/>
                <a:gd name="connsiteX3" fmla="*/ 11016343 w 11074400"/>
                <a:gd name="connsiteY3" fmla="*/ 9318171 h 9913257"/>
                <a:gd name="connsiteX4" fmla="*/ 10827657 w 11074400"/>
                <a:gd name="connsiteY4" fmla="*/ 9100457 h 9913257"/>
                <a:gd name="connsiteX5" fmla="*/ 10653486 w 11074400"/>
                <a:gd name="connsiteY5" fmla="*/ 9202057 h 9913257"/>
                <a:gd name="connsiteX6" fmla="*/ 10987314 w 11074400"/>
                <a:gd name="connsiteY6" fmla="*/ 9593942 h 9913257"/>
                <a:gd name="connsiteX7" fmla="*/ 10943771 w 11074400"/>
                <a:gd name="connsiteY7" fmla="*/ 9637485 h 9913257"/>
                <a:gd name="connsiteX8" fmla="*/ 10595429 w 11074400"/>
                <a:gd name="connsiteY8" fmla="*/ 9245600 h 9913257"/>
                <a:gd name="connsiteX9" fmla="*/ 10508343 w 11074400"/>
                <a:gd name="connsiteY9" fmla="*/ 9303657 h 9913257"/>
                <a:gd name="connsiteX10" fmla="*/ 11016343 w 11074400"/>
                <a:gd name="connsiteY10" fmla="*/ 9898742 h 9913257"/>
                <a:gd name="connsiteX11" fmla="*/ 10943771 w 11074400"/>
                <a:gd name="connsiteY11" fmla="*/ 9913257 h 9913257"/>
                <a:gd name="connsiteX12" fmla="*/ 10392229 w 11074400"/>
                <a:gd name="connsiteY12" fmla="*/ 9245600 h 9913257"/>
                <a:gd name="connsiteX13" fmla="*/ 10450286 w 11074400"/>
                <a:gd name="connsiteY13" fmla="*/ 9144000 h 9913257"/>
                <a:gd name="connsiteX14" fmla="*/ 10406743 w 11074400"/>
                <a:gd name="connsiteY14" fmla="*/ 8795657 h 9913257"/>
                <a:gd name="connsiteX15" fmla="*/ 10740571 w 11074400"/>
                <a:gd name="connsiteY15" fmla="*/ 8679542 h 9913257"/>
                <a:gd name="connsiteX16" fmla="*/ 10740571 w 11074400"/>
                <a:gd name="connsiteY16" fmla="*/ 8679542 h 9913257"/>
                <a:gd name="connsiteX17" fmla="*/ 10972800 w 11074400"/>
                <a:gd name="connsiteY17" fmla="*/ 8868228 h 9913257"/>
                <a:gd name="connsiteX18" fmla="*/ 10987314 w 11074400"/>
                <a:gd name="connsiteY18" fmla="*/ 8403771 h 9913257"/>
                <a:gd name="connsiteX19" fmla="*/ 10145486 w 11074400"/>
                <a:gd name="connsiteY19" fmla="*/ 8403771 h 9913257"/>
                <a:gd name="connsiteX20" fmla="*/ 10189029 w 11074400"/>
                <a:gd name="connsiteY20" fmla="*/ 8171542 h 9913257"/>
                <a:gd name="connsiteX21" fmla="*/ 10987314 w 11074400"/>
                <a:gd name="connsiteY21" fmla="*/ 8157028 h 9913257"/>
                <a:gd name="connsiteX22" fmla="*/ 10972800 w 11074400"/>
                <a:gd name="connsiteY22" fmla="*/ 7924800 h 9913257"/>
                <a:gd name="connsiteX23" fmla="*/ 10116457 w 11074400"/>
                <a:gd name="connsiteY23" fmla="*/ 7953828 h 9913257"/>
                <a:gd name="connsiteX24" fmla="*/ 10116457 w 11074400"/>
                <a:gd name="connsiteY24" fmla="*/ 7808685 h 9913257"/>
                <a:gd name="connsiteX25" fmla="*/ 11001829 w 11074400"/>
                <a:gd name="connsiteY25" fmla="*/ 7794171 h 9913257"/>
                <a:gd name="connsiteX26" fmla="*/ 10987314 w 11074400"/>
                <a:gd name="connsiteY26" fmla="*/ 7489371 h 9913257"/>
                <a:gd name="connsiteX27" fmla="*/ 10087429 w 11074400"/>
                <a:gd name="connsiteY27" fmla="*/ 7518400 h 9913257"/>
                <a:gd name="connsiteX28" fmla="*/ 10116457 w 11074400"/>
                <a:gd name="connsiteY28" fmla="*/ 7126514 h 9913257"/>
                <a:gd name="connsiteX29" fmla="*/ 11030857 w 11074400"/>
                <a:gd name="connsiteY29" fmla="*/ 7126514 h 9913257"/>
                <a:gd name="connsiteX30" fmla="*/ 11001829 w 11074400"/>
                <a:gd name="connsiteY30" fmla="*/ 6734628 h 9913257"/>
                <a:gd name="connsiteX31" fmla="*/ 10871200 w 11074400"/>
                <a:gd name="connsiteY31" fmla="*/ 6734628 h 9913257"/>
                <a:gd name="connsiteX32" fmla="*/ 10929257 w 11074400"/>
                <a:gd name="connsiteY32" fmla="*/ 6502400 h 9913257"/>
                <a:gd name="connsiteX33" fmla="*/ 11030857 w 11074400"/>
                <a:gd name="connsiteY33" fmla="*/ 6502400 h 9913257"/>
                <a:gd name="connsiteX34" fmla="*/ 11030857 w 11074400"/>
                <a:gd name="connsiteY34" fmla="*/ 5355771 h 9913257"/>
                <a:gd name="connsiteX35" fmla="*/ 10551886 w 11074400"/>
                <a:gd name="connsiteY35" fmla="*/ 5413828 h 9913257"/>
                <a:gd name="connsiteX36" fmla="*/ 10551886 w 11074400"/>
                <a:gd name="connsiteY36" fmla="*/ 5355771 h 9913257"/>
                <a:gd name="connsiteX37" fmla="*/ 11016343 w 11074400"/>
                <a:gd name="connsiteY37" fmla="*/ 5254171 h 9913257"/>
                <a:gd name="connsiteX38" fmla="*/ 11016343 w 11074400"/>
                <a:gd name="connsiteY38" fmla="*/ 5138057 h 9913257"/>
                <a:gd name="connsiteX39" fmla="*/ 10537371 w 11074400"/>
                <a:gd name="connsiteY39" fmla="*/ 5225142 h 9913257"/>
                <a:gd name="connsiteX40" fmla="*/ 10551886 w 11074400"/>
                <a:gd name="connsiteY40" fmla="*/ 5167085 h 9913257"/>
                <a:gd name="connsiteX41" fmla="*/ 11016343 w 11074400"/>
                <a:gd name="connsiteY41" fmla="*/ 5065485 h 9913257"/>
                <a:gd name="connsiteX42" fmla="*/ 10987314 w 11074400"/>
                <a:gd name="connsiteY42" fmla="*/ 4934857 h 9913257"/>
                <a:gd name="connsiteX43" fmla="*/ 10464800 w 11074400"/>
                <a:gd name="connsiteY43" fmla="*/ 5021942 h 9913257"/>
                <a:gd name="connsiteX44" fmla="*/ 10464800 w 11074400"/>
                <a:gd name="connsiteY44" fmla="*/ 4949371 h 9913257"/>
                <a:gd name="connsiteX45" fmla="*/ 11001829 w 11074400"/>
                <a:gd name="connsiteY45" fmla="*/ 4862285 h 9913257"/>
                <a:gd name="connsiteX46" fmla="*/ 10827657 w 11074400"/>
                <a:gd name="connsiteY46" fmla="*/ 4586514 h 9913257"/>
                <a:gd name="connsiteX47" fmla="*/ 10755086 w 11074400"/>
                <a:gd name="connsiteY47" fmla="*/ 4470400 h 9913257"/>
                <a:gd name="connsiteX48" fmla="*/ 10653486 w 11074400"/>
                <a:gd name="connsiteY48" fmla="*/ 4310742 h 9913257"/>
                <a:gd name="connsiteX49" fmla="*/ 10450286 w 11074400"/>
                <a:gd name="connsiteY49" fmla="*/ 4223657 h 9913257"/>
                <a:gd name="connsiteX50" fmla="*/ 10043886 w 11074400"/>
                <a:gd name="connsiteY50" fmla="*/ 4107542 h 9913257"/>
                <a:gd name="connsiteX51" fmla="*/ 9884229 w 11074400"/>
                <a:gd name="connsiteY51" fmla="*/ 4078514 h 9913257"/>
                <a:gd name="connsiteX52" fmla="*/ 9710057 w 11074400"/>
                <a:gd name="connsiteY52" fmla="*/ 4034971 h 9913257"/>
                <a:gd name="connsiteX53" fmla="*/ 9477829 w 11074400"/>
                <a:gd name="connsiteY53" fmla="*/ 4078514 h 9913257"/>
                <a:gd name="connsiteX54" fmla="*/ 9260114 w 11074400"/>
                <a:gd name="connsiteY54" fmla="*/ 4078514 h 9913257"/>
                <a:gd name="connsiteX55" fmla="*/ 9129486 w 11074400"/>
                <a:gd name="connsiteY55" fmla="*/ 4281714 h 9913257"/>
                <a:gd name="connsiteX56" fmla="*/ 9056914 w 11074400"/>
                <a:gd name="connsiteY56" fmla="*/ 4513942 h 9913257"/>
                <a:gd name="connsiteX57" fmla="*/ 8984343 w 11074400"/>
                <a:gd name="connsiteY57" fmla="*/ 4659085 h 9913257"/>
                <a:gd name="connsiteX58" fmla="*/ 8592457 w 11074400"/>
                <a:gd name="connsiteY58" fmla="*/ 4484914 h 9913257"/>
                <a:gd name="connsiteX59" fmla="*/ 8403771 w 11074400"/>
                <a:gd name="connsiteY59" fmla="*/ 4455885 h 9913257"/>
                <a:gd name="connsiteX60" fmla="*/ 8258629 w 11074400"/>
                <a:gd name="connsiteY60" fmla="*/ 4383314 h 9913257"/>
                <a:gd name="connsiteX61" fmla="*/ 8026400 w 11074400"/>
                <a:gd name="connsiteY61" fmla="*/ 4281714 h 9913257"/>
                <a:gd name="connsiteX62" fmla="*/ 7968343 w 11074400"/>
                <a:gd name="connsiteY62" fmla="*/ 3962400 h 9913257"/>
                <a:gd name="connsiteX63" fmla="*/ 7968343 w 11074400"/>
                <a:gd name="connsiteY63" fmla="*/ 3759200 h 9913257"/>
                <a:gd name="connsiteX64" fmla="*/ 7649029 w 11074400"/>
                <a:gd name="connsiteY64" fmla="*/ 3715657 h 9913257"/>
                <a:gd name="connsiteX65" fmla="*/ 7474857 w 11074400"/>
                <a:gd name="connsiteY65" fmla="*/ 3933371 h 9913257"/>
                <a:gd name="connsiteX66" fmla="*/ 7155543 w 11074400"/>
                <a:gd name="connsiteY66" fmla="*/ 4136571 h 9913257"/>
                <a:gd name="connsiteX67" fmla="*/ 6923314 w 11074400"/>
                <a:gd name="connsiteY67" fmla="*/ 4209142 h 9913257"/>
                <a:gd name="connsiteX68" fmla="*/ 6473371 w 11074400"/>
                <a:gd name="connsiteY68" fmla="*/ 4107542 h 9913257"/>
                <a:gd name="connsiteX69" fmla="*/ 6037943 w 11074400"/>
                <a:gd name="connsiteY69" fmla="*/ 4064000 h 9913257"/>
                <a:gd name="connsiteX70" fmla="*/ 5660571 w 11074400"/>
                <a:gd name="connsiteY70" fmla="*/ 4093028 h 9913257"/>
                <a:gd name="connsiteX71" fmla="*/ 5500914 w 11074400"/>
                <a:gd name="connsiteY71" fmla="*/ 4020457 h 9913257"/>
                <a:gd name="connsiteX72" fmla="*/ 5268686 w 11074400"/>
                <a:gd name="connsiteY72" fmla="*/ 4005942 h 9913257"/>
                <a:gd name="connsiteX73" fmla="*/ 5094514 w 11074400"/>
                <a:gd name="connsiteY73" fmla="*/ 4064000 h 9913257"/>
                <a:gd name="connsiteX74" fmla="*/ 5050971 w 11074400"/>
                <a:gd name="connsiteY74" fmla="*/ 4325257 h 9913257"/>
                <a:gd name="connsiteX75" fmla="*/ 5225143 w 11074400"/>
                <a:gd name="connsiteY75" fmla="*/ 4615542 h 9913257"/>
                <a:gd name="connsiteX76" fmla="*/ 5471886 w 11074400"/>
                <a:gd name="connsiteY76" fmla="*/ 4644571 h 9913257"/>
                <a:gd name="connsiteX77" fmla="*/ 5704114 w 11074400"/>
                <a:gd name="connsiteY77" fmla="*/ 4659085 h 9913257"/>
                <a:gd name="connsiteX78" fmla="*/ 5834743 w 11074400"/>
                <a:gd name="connsiteY78" fmla="*/ 4630057 h 9913257"/>
                <a:gd name="connsiteX79" fmla="*/ 5965371 w 11074400"/>
                <a:gd name="connsiteY79" fmla="*/ 4731657 h 9913257"/>
                <a:gd name="connsiteX80" fmla="*/ 6096000 w 11074400"/>
                <a:gd name="connsiteY80" fmla="*/ 4673600 h 9913257"/>
                <a:gd name="connsiteX81" fmla="*/ 6183086 w 11074400"/>
                <a:gd name="connsiteY81" fmla="*/ 4630057 h 9913257"/>
                <a:gd name="connsiteX82" fmla="*/ 6371771 w 11074400"/>
                <a:gd name="connsiteY82" fmla="*/ 4760685 h 9913257"/>
                <a:gd name="connsiteX83" fmla="*/ 6604000 w 11074400"/>
                <a:gd name="connsiteY83" fmla="*/ 4775200 h 9913257"/>
                <a:gd name="connsiteX84" fmla="*/ 6749143 w 11074400"/>
                <a:gd name="connsiteY84" fmla="*/ 4775200 h 9913257"/>
                <a:gd name="connsiteX85" fmla="*/ 6894286 w 11074400"/>
                <a:gd name="connsiteY85" fmla="*/ 4847771 h 9913257"/>
                <a:gd name="connsiteX86" fmla="*/ 7126514 w 11074400"/>
                <a:gd name="connsiteY86" fmla="*/ 4876800 h 9913257"/>
                <a:gd name="connsiteX87" fmla="*/ 7126514 w 11074400"/>
                <a:gd name="connsiteY87" fmla="*/ 4876800 h 9913257"/>
                <a:gd name="connsiteX88" fmla="*/ 7228114 w 11074400"/>
                <a:gd name="connsiteY88" fmla="*/ 4963885 h 9913257"/>
                <a:gd name="connsiteX89" fmla="*/ 7228114 w 11074400"/>
                <a:gd name="connsiteY89" fmla="*/ 4963885 h 9913257"/>
                <a:gd name="connsiteX90" fmla="*/ 7228114 w 11074400"/>
                <a:gd name="connsiteY90" fmla="*/ 4963885 h 9913257"/>
                <a:gd name="connsiteX91" fmla="*/ 7344229 w 11074400"/>
                <a:gd name="connsiteY91" fmla="*/ 5152571 h 9913257"/>
                <a:gd name="connsiteX92" fmla="*/ 7286171 w 11074400"/>
                <a:gd name="connsiteY92" fmla="*/ 5152571 h 9913257"/>
                <a:gd name="connsiteX93" fmla="*/ 7257143 w 11074400"/>
                <a:gd name="connsiteY93" fmla="*/ 5050971 h 9913257"/>
                <a:gd name="connsiteX94" fmla="*/ 7213600 w 11074400"/>
                <a:gd name="connsiteY94" fmla="*/ 5065485 h 9913257"/>
                <a:gd name="connsiteX95" fmla="*/ 7170057 w 11074400"/>
                <a:gd name="connsiteY95" fmla="*/ 5138057 h 9913257"/>
                <a:gd name="connsiteX96" fmla="*/ 7082971 w 11074400"/>
                <a:gd name="connsiteY96" fmla="*/ 5152571 h 9913257"/>
                <a:gd name="connsiteX97" fmla="*/ 7010400 w 11074400"/>
                <a:gd name="connsiteY97" fmla="*/ 5283200 h 9913257"/>
                <a:gd name="connsiteX98" fmla="*/ 7010400 w 11074400"/>
                <a:gd name="connsiteY98" fmla="*/ 5283200 h 9913257"/>
                <a:gd name="connsiteX99" fmla="*/ 6966857 w 11074400"/>
                <a:gd name="connsiteY99" fmla="*/ 5109028 h 9913257"/>
                <a:gd name="connsiteX100" fmla="*/ 6894286 w 11074400"/>
                <a:gd name="connsiteY100" fmla="*/ 5109028 h 9913257"/>
                <a:gd name="connsiteX101" fmla="*/ 6647543 w 11074400"/>
                <a:gd name="connsiteY101" fmla="*/ 5080000 h 9913257"/>
                <a:gd name="connsiteX102" fmla="*/ 6400800 w 11074400"/>
                <a:gd name="connsiteY102" fmla="*/ 5065485 h 9913257"/>
                <a:gd name="connsiteX103" fmla="*/ 6183086 w 11074400"/>
                <a:gd name="connsiteY103" fmla="*/ 5007428 h 9913257"/>
                <a:gd name="connsiteX104" fmla="*/ 5820229 w 11074400"/>
                <a:gd name="connsiteY104" fmla="*/ 4978400 h 9913257"/>
                <a:gd name="connsiteX105" fmla="*/ 5268686 w 11074400"/>
                <a:gd name="connsiteY105" fmla="*/ 4847771 h 9913257"/>
                <a:gd name="connsiteX106" fmla="*/ 4963886 w 11074400"/>
                <a:gd name="connsiteY106" fmla="*/ 4833257 h 9913257"/>
                <a:gd name="connsiteX107" fmla="*/ 4688114 w 11074400"/>
                <a:gd name="connsiteY107" fmla="*/ 4804228 h 9913257"/>
                <a:gd name="connsiteX108" fmla="*/ 4542971 w 11074400"/>
                <a:gd name="connsiteY108" fmla="*/ 4804228 h 9913257"/>
                <a:gd name="connsiteX109" fmla="*/ 4238171 w 11074400"/>
                <a:gd name="connsiteY109" fmla="*/ 4804228 h 9913257"/>
                <a:gd name="connsiteX110" fmla="*/ 3875314 w 11074400"/>
                <a:gd name="connsiteY110" fmla="*/ 4804228 h 9913257"/>
                <a:gd name="connsiteX111" fmla="*/ 3381829 w 11074400"/>
                <a:gd name="connsiteY111" fmla="*/ 4818742 h 9913257"/>
                <a:gd name="connsiteX112" fmla="*/ 2989943 w 11074400"/>
                <a:gd name="connsiteY112" fmla="*/ 4818742 h 9913257"/>
                <a:gd name="connsiteX113" fmla="*/ 2627086 w 11074400"/>
                <a:gd name="connsiteY113" fmla="*/ 4789714 h 9913257"/>
                <a:gd name="connsiteX114" fmla="*/ 2293257 w 11074400"/>
                <a:gd name="connsiteY114" fmla="*/ 4905828 h 9913257"/>
                <a:gd name="connsiteX115" fmla="*/ 1712686 w 11074400"/>
                <a:gd name="connsiteY115" fmla="*/ 4920342 h 9913257"/>
                <a:gd name="connsiteX116" fmla="*/ 1422400 w 11074400"/>
                <a:gd name="connsiteY116" fmla="*/ 4934857 h 9913257"/>
                <a:gd name="connsiteX117" fmla="*/ 1059543 w 11074400"/>
                <a:gd name="connsiteY117" fmla="*/ 5021942 h 9913257"/>
                <a:gd name="connsiteX118" fmla="*/ 696686 w 11074400"/>
                <a:gd name="connsiteY118" fmla="*/ 5021942 h 9913257"/>
                <a:gd name="connsiteX119" fmla="*/ 464457 w 11074400"/>
                <a:gd name="connsiteY119" fmla="*/ 5109028 h 9913257"/>
                <a:gd name="connsiteX120" fmla="*/ 304800 w 11074400"/>
                <a:gd name="connsiteY120" fmla="*/ 5152571 h 9913257"/>
                <a:gd name="connsiteX121" fmla="*/ 246743 w 11074400"/>
                <a:gd name="connsiteY121" fmla="*/ 5268685 h 9913257"/>
                <a:gd name="connsiteX122" fmla="*/ 188686 w 11074400"/>
                <a:gd name="connsiteY122" fmla="*/ 5297714 h 9913257"/>
                <a:gd name="connsiteX123" fmla="*/ 145143 w 11074400"/>
                <a:gd name="connsiteY123" fmla="*/ 5152571 h 9913257"/>
                <a:gd name="connsiteX124" fmla="*/ 29029 w 11074400"/>
                <a:gd name="connsiteY124" fmla="*/ 5094514 h 9913257"/>
                <a:gd name="connsiteX125" fmla="*/ 0 w 11074400"/>
                <a:gd name="connsiteY125" fmla="*/ 4949371 h 9913257"/>
                <a:gd name="connsiteX126" fmla="*/ 145143 w 11074400"/>
                <a:gd name="connsiteY126" fmla="*/ 4862285 h 9913257"/>
                <a:gd name="connsiteX127" fmla="*/ 406400 w 11074400"/>
                <a:gd name="connsiteY127" fmla="*/ 4818742 h 9913257"/>
                <a:gd name="connsiteX128" fmla="*/ 653143 w 11074400"/>
                <a:gd name="connsiteY128" fmla="*/ 4746171 h 9913257"/>
                <a:gd name="connsiteX129" fmla="*/ 943429 w 11074400"/>
                <a:gd name="connsiteY129" fmla="*/ 4731657 h 9913257"/>
                <a:gd name="connsiteX130" fmla="*/ 1190171 w 11074400"/>
                <a:gd name="connsiteY130" fmla="*/ 4688114 h 9913257"/>
                <a:gd name="connsiteX131" fmla="*/ 1378857 w 11074400"/>
                <a:gd name="connsiteY131" fmla="*/ 4630057 h 9913257"/>
                <a:gd name="connsiteX132" fmla="*/ 1582057 w 11074400"/>
                <a:gd name="connsiteY132" fmla="*/ 4601028 h 9913257"/>
                <a:gd name="connsiteX133" fmla="*/ 2075543 w 11074400"/>
                <a:gd name="connsiteY133" fmla="*/ 4601028 h 9913257"/>
                <a:gd name="connsiteX134" fmla="*/ 2235200 w 11074400"/>
                <a:gd name="connsiteY134" fmla="*/ 4572000 h 9913257"/>
                <a:gd name="connsiteX135" fmla="*/ 2452914 w 11074400"/>
                <a:gd name="connsiteY135" fmla="*/ 4542971 h 9913257"/>
                <a:gd name="connsiteX136" fmla="*/ 2757714 w 11074400"/>
                <a:gd name="connsiteY136" fmla="*/ 4513942 h 9913257"/>
                <a:gd name="connsiteX137" fmla="*/ 3077029 w 11074400"/>
                <a:gd name="connsiteY137" fmla="*/ 4513942 h 9913257"/>
                <a:gd name="connsiteX138" fmla="*/ 3207657 w 11074400"/>
                <a:gd name="connsiteY138" fmla="*/ 4499428 h 9913257"/>
                <a:gd name="connsiteX139" fmla="*/ 3396343 w 11074400"/>
                <a:gd name="connsiteY139" fmla="*/ 4455885 h 9913257"/>
                <a:gd name="connsiteX140" fmla="*/ 3744686 w 11074400"/>
                <a:gd name="connsiteY140" fmla="*/ 4499428 h 9913257"/>
                <a:gd name="connsiteX141" fmla="*/ 4151086 w 11074400"/>
                <a:gd name="connsiteY141" fmla="*/ 4542971 h 9913257"/>
                <a:gd name="connsiteX142" fmla="*/ 4252686 w 11074400"/>
                <a:gd name="connsiteY142" fmla="*/ 4383314 h 9913257"/>
                <a:gd name="connsiteX143" fmla="*/ 4296229 w 11074400"/>
                <a:gd name="connsiteY143" fmla="*/ 3947885 h 9913257"/>
                <a:gd name="connsiteX144" fmla="*/ 4107543 w 11074400"/>
                <a:gd name="connsiteY144" fmla="*/ 3657600 h 9913257"/>
                <a:gd name="connsiteX145" fmla="*/ 3889829 w 11074400"/>
                <a:gd name="connsiteY145" fmla="*/ 3614057 h 9913257"/>
                <a:gd name="connsiteX146" fmla="*/ 3497943 w 11074400"/>
                <a:gd name="connsiteY146" fmla="*/ 3614057 h 9913257"/>
                <a:gd name="connsiteX147" fmla="*/ 3178629 w 11074400"/>
                <a:gd name="connsiteY147" fmla="*/ 3614057 h 9913257"/>
                <a:gd name="connsiteX148" fmla="*/ 2946400 w 11074400"/>
                <a:gd name="connsiteY148" fmla="*/ 3599542 h 9913257"/>
                <a:gd name="connsiteX149" fmla="*/ 2264229 w 11074400"/>
                <a:gd name="connsiteY149" fmla="*/ 3599542 h 9913257"/>
                <a:gd name="connsiteX150" fmla="*/ 2002971 w 11074400"/>
                <a:gd name="connsiteY150" fmla="*/ 3628571 h 9913257"/>
                <a:gd name="connsiteX151" fmla="*/ 1611086 w 11074400"/>
                <a:gd name="connsiteY151" fmla="*/ 3672114 h 9913257"/>
                <a:gd name="connsiteX152" fmla="*/ 1436914 w 11074400"/>
                <a:gd name="connsiteY152" fmla="*/ 3686628 h 9913257"/>
                <a:gd name="connsiteX153" fmla="*/ 1291771 w 11074400"/>
                <a:gd name="connsiteY153" fmla="*/ 3744685 h 9913257"/>
                <a:gd name="connsiteX154" fmla="*/ 1190171 w 11074400"/>
                <a:gd name="connsiteY154" fmla="*/ 3773714 h 9913257"/>
                <a:gd name="connsiteX155" fmla="*/ 1045029 w 11074400"/>
                <a:gd name="connsiteY155" fmla="*/ 3730171 h 9913257"/>
                <a:gd name="connsiteX156" fmla="*/ 667657 w 11074400"/>
                <a:gd name="connsiteY156" fmla="*/ 3788228 h 9913257"/>
                <a:gd name="connsiteX157" fmla="*/ 333829 w 11074400"/>
                <a:gd name="connsiteY157" fmla="*/ 3846285 h 9913257"/>
                <a:gd name="connsiteX158" fmla="*/ 116114 w 11074400"/>
                <a:gd name="connsiteY158" fmla="*/ 3875314 h 9913257"/>
                <a:gd name="connsiteX159" fmla="*/ 116114 w 11074400"/>
                <a:gd name="connsiteY159" fmla="*/ 3875314 h 9913257"/>
                <a:gd name="connsiteX160" fmla="*/ 29029 w 11074400"/>
                <a:gd name="connsiteY160" fmla="*/ 3614057 h 9913257"/>
                <a:gd name="connsiteX161" fmla="*/ 87086 w 11074400"/>
                <a:gd name="connsiteY161" fmla="*/ 3512457 h 9913257"/>
                <a:gd name="connsiteX162" fmla="*/ 87086 w 11074400"/>
                <a:gd name="connsiteY162" fmla="*/ 3410857 h 9913257"/>
                <a:gd name="connsiteX163" fmla="*/ 87086 w 11074400"/>
                <a:gd name="connsiteY163" fmla="*/ 3410857 h 9913257"/>
                <a:gd name="connsiteX164" fmla="*/ 217714 w 11074400"/>
                <a:gd name="connsiteY164" fmla="*/ 3077028 h 9913257"/>
                <a:gd name="connsiteX165" fmla="*/ 232229 w 11074400"/>
                <a:gd name="connsiteY165" fmla="*/ 2815771 h 9913257"/>
                <a:gd name="connsiteX166" fmla="*/ 377371 w 11074400"/>
                <a:gd name="connsiteY166" fmla="*/ 2656114 h 9913257"/>
                <a:gd name="connsiteX167" fmla="*/ 508000 w 11074400"/>
                <a:gd name="connsiteY167" fmla="*/ 2496457 h 9913257"/>
                <a:gd name="connsiteX168" fmla="*/ 696686 w 11074400"/>
                <a:gd name="connsiteY168" fmla="*/ 2293257 h 9913257"/>
                <a:gd name="connsiteX169" fmla="*/ 899886 w 11074400"/>
                <a:gd name="connsiteY169" fmla="*/ 2046514 h 9913257"/>
                <a:gd name="connsiteX170" fmla="*/ 1132114 w 11074400"/>
                <a:gd name="connsiteY170" fmla="*/ 1857828 h 9913257"/>
                <a:gd name="connsiteX171" fmla="*/ 1451429 w 11074400"/>
                <a:gd name="connsiteY171" fmla="*/ 1509485 h 9913257"/>
                <a:gd name="connsiteX172" fmla="*/ 1611086 w 11074400"/>
                <a:gd name="connsiteY172" fmla="*/ 1291771 h 9913257"/>
                <a:gd name="connsiteX173" fmla="*/ 1785257 w 11074400"/>
                <a:gd name="connsiteY173" fmla="*/ 943428 h 9913257"/>
                <a:gd name="connsiteX174" fmla="*/ 1857829 w 11074400"/>
                <a:gd name="connsiteY174" fmla="*/ 798285 h 9913257"/>
                <a:gd name="connsiteX175" fmla="*/ 1973943 w 11074400"/>
                <a:gd name="connsiteY175" fmla="*/ 508000 h 9913257"/>
                <a:gd name="connsiteX176" fmla="*/ 1930400 w 11074400"/>
                <a:gd name="connsiteY176" fmla="*/ 188685 h 9913257"/>
                <a:gd name="connsiteX177" fmla="*/ 1814286 w 11074400"/>
                <a:gd name="connsiteY177" fmla="*/ 0 h 9913257"/>
                <a:gd name="connsiteX178" fmla="*/ 11074400 w 11074400"/>
                <a:gd name="connsiteY178" fmla="*/ 0 h 9913257"/>
                <a:gd name="connsiteX179" fmla="*/ 11045371 w 11074400"/>
                <a:gd name="connsiteY179" fmla="*/ 8998857 h 991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1074400" h="9913257">
                  <a:moveTo>
                    <a:pt x="11045371" y="8998857"/>
                  </a:moveTo>
                  <a:lnTo>
                    <a:pt x="10885714" y="9013371"/>
                  </a:lnTo>
                  <a:lnTo>
                    <a:pt x="11045371" y="9289142"/>
                  </a:lnTo>
                  <a:lnTo>
                    <a:pt x="11016343" y="9318171"/>
                  </a:lnTo>
                  <a:lnTo>
                    <a:pt x="10827657" y="9100457"/>
                  </a:lnTo>
                  <a:lnTo>
                    <a:pt x="10653486" y="9202057"/>
                  </a:lnTo>
                  <a:lnTo>
                    <a:pt x="10987314" y="9593942"/>
                  </a:lnTo>
                  <a:lnTo>
                    <a:pt x="10943771" y="9637485"/>
                  </a:lnTo>
                  <a:lnTo>
                    <a:pt x="10595429" y="9245600"/>
                  </a:lnTo>
                  <a:lnTo>
                    <a:pt x="10508343" y="9303657"/>
                  </a:lnTo>
                  <a:lnTo>
                    <a:pt x="11016343" y="9898742"/>
                  </a:lnTo>
                  <a:lnTo>
                    <a:pt x="10943771" y="9913257"/>
                  </a:lnTo>
                  <a:lnTo>
                    <a:pt x="10392229" y="9245600"/>
                  </a:lnTo>
                  <a:lnTo>
                    <a:pt x="10450286" y="9144000"/>
                  </a:lnTo>
                  <a:lnTo>
                    <a:pt x="10406743" y="8795657"/>
                  </a:lnTo>
                  <a:lnTo>
                    <a:pt x="10740571" y="8679542"/>
                  </a:lnTo>
                  <a:lnTo>
                    <a:pt x="10740571" y="8679542"/>
                  </a:lnTo>
                  <a:lnTo>
                    <a:pt x="10972800" y="8868228"/>
                  </a:lnTo>
                  <a:lnTo>
                    <a:pt x="10987314" y="8403771"/>
                  </a:lnTo>
                  <a:lnTo>
                    <a:pt x="10145486" y="8403771"/>
                  </a:lnTo>
                  <a:lnTo>
                    <a:pt x="10189029" y="8171542"/>
                  </a:lnTo>
                  <a:lnTo>
                    <a:pt x="10987314" y="8157028"/>
                  </a:lnTo>
                  <a:lnTo>
                    <a:pt x="10972800" y="7924800"/>
                  </a:lnTo>
                  <a:lnTo>
                    <a:pt x="10116457" y="7953828"/>
                  </a:lnTo>
                  <a:lnTo>
                    <a:pt x="10116457" y="7808685"/>
                  </a:lnTo>
                  <a:lnTo>
                    <a:pt x="11001829" y="7794171"/>
                  </a:lnTo>
                  <a:lnTo>
                    <a:pt x="10987314" y="7489371"/>
                  </a:lnTo>
                  <a:lnTo>
                    <a:pt x="10087429" y="7518400"/>
                  </a:lnTo>
                  <a:lnTo>
                    <a:pt x="10116457" y="7126514"/>
                  </a:lnTo>
                  <a:lnTo>
                    <a:pt x="11030857" y="7126514"/>
                  </a:lnTo>
                  <a:lnTo>
                    <a:pt x="11001829" y="6734628"/>
                  </a:lnTo>
                  <a:lnTo>
                    <a:pt x="10871200" y="6734628"/>
                  </a:lnTo>
                  <a:lnTo>
                    <a:pt x="10929257" y="6502400"/>
                  </a:lnTo>
                  <a:lnTo>
                    <a:pt x="11030857" y="6502400"/>
                  </a:lnTo>
                  <a:lnTo>
                    <a:pt x="11030857" y="5355771"/>
                  </a:lnTo>
                  <a:lnTo>
                    <a:pt x="10551886" y="5413828"/>
                  </a:lnTo>
                  <a:lnTo>
                    <a:pt x="10551886" y="5355771"/>
                  </a:lnTo>
                  <a:lnTo>
                    <a:pt x="11016343" y="5254171"/>
                  </a:lnTo>
                  <a:lnTo>
                    <a:pt x="11016343" y="5138057"/>
                  </a:lnTo>
                  <a:lnTo>
                    <a:pt x="10537371" y="5225142"/>
                  </a:lnTo>
                  <a:lnTo>
                    <a:pt x="10551886" y="5167085"/>
                  </a:lnTo>
                  <a:lnTo>
                    <a:pt x="11016343" y="5065485"/>
                  </a:lnTo>
                  <a:lnTo>
                    <a:pt x="10987314" y="4934857"/>
                  </a:lnTo>
                  <a:lnTo>
                    <a:pt x="10464800" y="5021942"/>
                  </a:lnTo>
                  <a:lnTo>
                    <a:pt x="10464800" y="4949371"/>
                  </a:lnTo>
                  <a:lnTo>
                    <a:pt x="11001829" y="4862285"/>
                  </a:lnTo>
                  <a:lnTo>
                    <a:pt x="10827657" y="4586514"/>
                  </a:lnTo>
                  <a:lnTo>
                    <a:pt x="10755086" y="4470400"/>
                  </a:lnTo>
                  <a:lnTo>
                    <a:pt x="10653486" y="4310742"/>
                  </a:lnTo>
                  <a:lnTo>
                    <a:pt x="10450286" y="4223657"/>
                  </a:lnTo>
                  <a:lnTo>
                    <a:pt x="10043886" y="4107542"/>
                  </a:lnTo>
                  <a:cubicBezTo>
                    <a:pt x="9902505" y="4091833"/>
                    <a:pt x="9952443" y="4112621"/>
                    <a:pt x="9884229" y="4078514"/>
                  </a:cubicBezTo>
                  <a:lnTo>
                    <a:pt x="9710057" y="4034971"/>
                  </a:lnTo>
                  <a:lnTo>
                    <a:pt x="9477829" y="4078514"/>
                  </a:lnTo>
                  <a:lnTo>
                    <a:pt x="9260114" y="4078514"/>
                  </a:lnTo>
                  <a:lnTo>
                    <a:pt x="9129486" y="4281714"/>
                  </a:lnTo>
                  <a:lnTo>
                    <a:pt x="9056914" y="4513942"/>
                  </a:lnTo>
                  <a:lnTo>
                    <a:pt x="8984343" y="4659085"/>
                  </a:lnTo>
                  <a:lnTo>
                    <a:pt x="8592457" y="4484914"/>
                  </a:lnTo>
                  <a:lnTo>
                    <a:pt x="8403771" y="4455885"/>
                  </a:lnTo>
                  <a:lnTo>
                    <a:pt x="8258629" y="4383314"/>
                  </a:lnTo>
                  <a:lnTo>
                    <a:pt x="8026400" y="4281714"/>
                  </a:lnTo>
                  <a:lnTo>
                    <a:pt x="7968343" y="3962400"/>
                  </a:lnTo>
                  <a:lnTo>
                    <a:pt x="7968343" y="3759200"/>
                  </a:lnTo>
                  <a:lnTo>
                    <a:pt x="7649029" y="3715657"/>
                  </a:lnTo>
                  <a:lnTo>
                    <a:pt x="7474857" y="3933371"/>
                  </a:lnTo>
                  <a:lnTo>
                    <a:pt x="7155543" y="4136571"/>
                  </a:lnTo>
                  <a:lnTo>
                    <a:pt x="6923314" y="4209142"/>
                  </a:lnTo>
                  <a:lnTo>
                    <a:pt x="6473371" y="4107542"/>
                  </a:lnTo>
                  <a:lnTo>
                    <a:pt x="6037943" y="4064000"/>
                  </a:lnTo>
                  <a:lnTo>
                    <a:pt x="5660571" y="4093028"/>
                  </a:lnTo>
                  <a:lnTo>
                    <a:pt x="5500914" y="4020457"/>
                  </a:lnTo>
                  <a:lnTo>
                    <a:pt x="5268686" y="4005942"/>
                  </a:lnTo>
                  <a:lnTo>
                    <a:pt x="5094514" y="4064000"/>
                  </a:lnTo>
                  <a:lnTo>
                    <a:pt x="5050971" y="4325257"/>
                  </a:lnTo>
                  <a:lnTo>
                    <a:pt x="5225143" y="4615542"/>
                  </a:lnTo>
                  <a:lnTo>
                    <a:pt x="5471886" y="4644571"/>
                  </a:lnTo>
                  <a:lnTo>
                    <a:pt x="5704114" y="4659085"/>
                  </a:lnTo>
                  <a:lnTo>
                    <a:pt x="5834743" y="4630057"/>
                  </a:lnTo>
                  <a:lnTo>
                    <a:pt x="5965371" y="4731657"/>
                  </a:lnTo>
                  <a:lnTo>
                    <a:pt x="6096000" y="4673600"/>
                  </a:lnTo>
                  <a:lnTo>
                    <a:pt x="6183086" y="4630057"/>
                  </a:lnTo>
                  <a:lnTo>
                    <a:pt x="6371771" y="4760685"/>
                  </a:lnTo>
                  <a:lnTo>
                    <a:pt x="6604000" y="4775200"/>
                  </a:lnTo>
                  <a:lnTo>
                    <a:pt x="6749143" y="4775200"/>
                  </a:lnTo>
                  <a:lnTo>
                    <a:pt x="6894286" y="4847771"/>
                  </a:lnTo>
                  <a:lnTo>
                    <a:pt x="7126514" y="4876800"/>
                  </a:lnTo>
                  <a:lnTo>
                    <a:pt x="7126514" y="4876800"/>
                  </a:lnTo>
                  <a:lnTo>
                    <a:pt x="7228114" y="4963885"/>
                  </a:lnTo>
                  <a:lnTo>
                    <a:pt x="7228114" y="4963885"/>
                  </a:lnTo>
                  <a:lnTo>
                    <a:pt x="7228114" y="4963885"/>
                  </a:lnTo>
                  <a:lnTo>
                    <a:pt x="7344229" y="5152571"/>
                  </a:lnTo>
                  <a:lnTo>
                    <a:pt x="7286171" y="5152571"/>
                  </a:lnTo>
                  <a:lnTo>
                    <a:pt x="7257143" y="5050971"/>
                  </a:lnTo>
                  <a:lnTo>
                    <a:pt x="7213600" y="5065485"/>
                  </a:lnTo>
                  <a:lnTo>
                    <a:pt x="7170057" y="5138057"/>
                  </a:lnTo>
                  <a:lnTo>
                    <a:pt x="7082971" y="5152571"/>
                  </a:lnTo>
                  <a:lnTo>
                    <a:pt x="7010400" y="5283200"/>
                  </a:lnTo>
                  <a:lnTo>
                    <a:pt x="7010400" y="5283200"/>
                  </a:lnTo>
                  <a:lnTo>
                    <a:pt x="6966857" y="5109028"/>
                  </a:lnTo>
                  <a:lnTo>
                    <a:pt x="6894286" y="5109028"/>
                  </a:lnTo>
                  <a:lnTo>
                    <a:pt x="6647543" y="5080000"/>
                  </a:lnTo>
                  <a:lnTo>
                    <a:pt x="6400800" y="5065485"/>
                  </a:lnTo>
                  <a:lnTo>
                    <a:pt x="6183086" y="5007428"/>
                  </a:lnTo>
                  <a:lnTo>
                    <a:pt x="5820229" y="4978400"/>
                  </a:lnTo>
                  <a:lnTo>
                    <a:pt x="5268686" y="4847771"/>
                  </a:lnTo>
                  <a:lnTo>
                    <a:pt x="4963886" y="4833257"/>
                  </a:lnTo>
                  <a:lnTo>
                    <a:pt x="4688114" y="4804228"/>
                  </a:lnTo>
                  <a:lnTo>
                    <a:pt x="4542971" y="4804228"/>
                  </a:lnTo>
                  <a:lnTo>
                    <a:pt x="4238171" y="4804228"/>
                  </a:lnTo>
                  <a:lnTo>
                    <a:pt x="3875314" y="4804228"/>
                  </a:lnTo>
                  <a:lnTo>
                    <a:pt x="3381829" y="4818742"/>
                  </a:lnTo>
                  <a:lnTo>
                    <a:pt x="2989943" y="4818742"/>
                  </a:lnTo>
                  <a:lnTo>
                    <a:pt x="2627086" y="4789714"/>
                  </a:lnTo>
                  <a:lnTo>
                    <a:pt x="2293257" y="4905828"/>
                  </a:lnTo>
                  <a:lnTo>
                    <a:pt x="1712686" y="4920342"/>
                  </a:lnTo>
                  <a:lnTo>
                    <a:pt x="1422400" y="4934857"/>
                  </a:lnTo>
                  <a:lnTo>
                    <a:pt x="1059543" y="5021942"/>
                  </a:lnTo>
                  <a:lnTo>
                    <a:pt x="696686" y="5021942"/>
                  </a:lnTo>
                  <a:lnTo>
                    <a:pt x="464457" y="5109028"/>
                  </a:lnTo>
                  <a:lnTo>
                    <a:pt x="304800" y="5152571"/>
                  </a:lnTo>
                  <a:lnTo>
                    <a:pt x="246743" y="5268685"/>
                  </a:lnTo>
                  <a:lnTo>
                    <a:pt x="188686" y="5297714"/>
                  </a:lnTo>
                  <a:lnTo>
                    <a:pt x="145143" y="5152571"/>
                  </a:lnTo>
                  <a:lnTo>
                    <a:pt x="29029" y="5094514"/>
                  </a:lnTo>
                  <a:lnTo>
                    <a:pt x="0" y="4949371"/>
                  </a:lnTo>
                  <a:lnTo>
                    <a:pt x="145143" y="4862285"/>
                  </a:lnTo>
                  <a:lnTo>
                    <a:pt x="406400" y="4818742"/>
                  </a:lnTo>
                  <a:lnTo>
                    <a:pt x="653143" y="4746171"/>
                  </a:lnTo>
                  <a:lnTo>
                    <a:pt x="943429" y="4731657"/>
                  </a:lnTo>
                  <a:lnTo>
                    <a:pt x="1190171" y="4688114"/>
                  </a:lnTo>
                  <a:lnTo>
                    <a:pt x="1378857" y="4630057"/>
                  </a:lnTo>
                  <a:lnTo>
                    <a:pt x="1582057" y="4601028"/>
                  </a:lnTo>
                  <a:lnTo>
                    <a:pt x="2075543" y="4601028"/>
                  </a:lnTo>
                  <a:lnTo>
                    <a:pt x="2235200" y="4572000"/>
                  </a:lnTo>
                  <a:lnTo>
                    <a:pt x="2452914" y="4542971"/>
                  </a:lnTo>
                  <a:lnTo>
                    <a:pt x="2757714" y="4513942"/>
                  </a:lnTo>
                  <a:lnTo>
                    <a:pt x="3077029" y="4513942"/>
                  </a:lnTo>
                  <a:lnTo>
                    <a:pt x="3207657" y="4499428"/>
                  </a:lnTo>
                  <a:lnTo>
                    <a:pt x="3396343" y="4455885"/>
                  </a:lnTo>
                  <a:lnTo>
                    <a:pt x="3744686" y="4499428"/>
                  </a:lnTo>
                  <a:lnTo>
                    <a:pt x="4151086" y="4542971"/>
                  </a:lnTo>
                  <a:lnTo>
                    <a:pt x="4252686" y="4383314"/>
                  </a:lnTo>
                  <a:lnTo>
                    <a:pt x="4296229" y="3947885"/>
                  </a:lnTo>
                  <a:lnTo>
                    <a:pt x="4107543" y="3657600"/>
                  </a:lnTo>
                  <a:lnTo>
                    <a:pt x="3889829" y="3614057"/>
                  </a:lnTo>
                  <a:lnTo>
                    <a:pt x="3497943" y="3614057"/>
                  </a:lnTo>
                  <a:lnTo>
                    <a:pt x="3178629" y="3614057"/>
                  </a:lnTo>
                  <a:lnTo>
                    <a:pt x="2946400" y="3599542"/>
                  </a:lnTo>
                  <a:lnTo>
                    <a:pt x="2264229" y="3599542"/>
                  </a:lnTo>
                  <a:lnTo>
                    <a:pt x="2002971" y="3628571"/>
                  </a:lnTo>
                  <a:lnTo>
                    <a:pt x="1611086" y="3672114"/>
                  </a:lnTo>
                  <a:cubicBezTo>
                    <a:pt x="1466031" y="3688231"/>
                    <a:pt x="1524268" y="3686628"/>
                    <a:pt x="1436914" y="3686628"/>
                  </a:cubicBezTo>
                  <a:lnTo>
                    <a:pt x="1291771" y="3744685"/>
                  </a:lnTo>
                  <a:lnTo>
                    <a:pt x="1190171" y="3773714"/>
                  </a:lnTo>
                  <a:lnTo>
                    <a:pt x="1045029" y="3730171"/>
                  </a:lnTo>
                  <a:lnTo>
                    <a:pt x="667657" y="3788228"/>
                  </a:lnTo>
                  <a:lnTo>
                    <a:pt x="333829" y="3846285"/>
                  </a:lnTo>
                  <a:lnTo>
                    <a:pt x="116114" y="3875314"/>
                  </a:lnTo>
                  <a:lnTo>
                    <a:pt x="116114" y="3875314"/>
                  </a:lnTo>
                  <a:lnTo>
                    <a:pt x="29029" y="3614057"/>
                  </a:lnTo>
                  <a:lnTo>
                    <a:pt x="87086" y="3512457"/>
                  </a:lnTo>
                  <a:lnTo>
                    <a:pt x="87086" y="3410857"/>
                  </a:lnTo>
                  <a:lnTo>
                    <a:pt x="87086" y="3410857"/>
                  </a:lnTo>
                  <a:lnTo>
                    <a:pt x="217714" y="3077028"/>
                  </a:lnTo>
                  <a:lnTo>
                    <a:pt x="232229" y="2815771"/>
                  </a:lnTo>
                  <a:lnTo>
                    <a:pt x="377371" y="2656114"/>
                  </a:lnTo>
                  <a:lnTo>
                    <a:pt x="508000" y="2496457"/>
                  </a:lnTo>
                  <a:lnTo>
                    <a:pt x="696686" y="2293257"/>
                  </a:lnTo>
                  <a:lnTo>
                    <a:pt x="899886" y="2046514"/>
                  </a:lnTo>
                  <a:lnTo>
                    <a:pt x="1132114" y="1857828"/>
                  </a:lnTo>
                  <a:lnTo>
                    <a:pt x="1451429" y="1509485"/>
                  </a:lnTo>
                  <a:lnTo>
                    <a:pt x="1611086" y="1291771"/>
                  </a:lnTo>
                  <a:lnTo>
                    <a:pt x="1785257" y="943428"/>
                  </a:lnTo>
                  <a:lnTo>
                    <a:pt x="1857829" y="798285"/>
                  </a:lnTo>
                  <a:lnTo>
                    <a:pt x="1973943" y="508000"/>
                  </a:lnTo>
                  <a:lnTo>
                    <a:pt x="1930400" y="188685"/>
                  </a:lnTo>
                  <a:lnTo>
                    <a:pt x="1814286" y="0"/>
                  </a:lnTo>
                  <a:lnTo>
                    <a:pt x="11074400" y="0"/>
                  </a:lnTo>
                  <a:cubicBezTo>
                    <a:pt x="11064724" y="2999619"/>
                    <a:pt x="11055047" y="5999238"/>
                    <a:pt x="11045371" y="89988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355" name="Freeform 57354"/>
            <p:cNvSpPr/>
            <p:nvPr/>
          </p:nvSpPr>
          <p:spPr>
            <a:xfrm>
              <a:off x="1045029" y="5776686"/>
              <a:ext cx="9013371" cy="2764971"/>
            </a:xfrm>
            <a:custGeom>
              <a:avLst/>
              <a:gdLst>
                <a:gd name="connsiteX0" fmla="*/ 0 w 8824685"/>
                <a:gd name="connsiteY0" fmla="*/ 2264228 h 2278743"/>
                <a:gd name="connsiteX1" fmla="*/ 333828 w 8824685"/>
                <a:gd name="connsiteY1" fmla="*/ 2017485 h 2278743"/>
                <a:gd name="connsiteX2" fmla="*/ 508000 w 8824685"/>
                <a:gd name="connsiteY2" fmla="*/ 1814285 h 2278743"/>
                <a:gd name="connsiteX3" fmla="*/ 711200 w 8824685"/>
                <a:gd name="connsiteY3" fmla="*/ 1553028 h 2278743"/>
                <a:gd name="connsiteX4" fmla="*/ 914400 w 8824685"/>
                <a:gd name="connsiteY4" fmla="*/ 1393371 h 2278743"/>
                <a:gd name="connsiteX5" fmla="*/ 1465942 w 8824685"/>
                <a:gd name="connsiteY5" fmla="*/ 1088571 h 2278743"/>
                <a:gd name="connsiteX6" fmla="*/ 1857828 w 8824685"/>
                <a:gd name="connsiteY6" fmla="*/ 957943 h 2278743"/>
                <a:gd name="connsiteX7" fmla="*/ 2380342 w 8824685"/>
                <a:gd name="connsiteY7" fmla="*/ 754743 h 2278743"/>
                <a:gd name="connsiteX8" fmla="*/ 3062514 w 8824685"/>
                <a:gd name="connsiteY8" fmla="*/ 551543 h 2278743"/>
                <a:gd name="connsiteX9" fmla="*/ 3468914 w 8824685"/>
                <a:gd name="connsiteY9" fmla="*/ 478971 h 2278743"/>
                <a:gd name="connsiteX10" fmla="*/ 3976914 w 8824685"/>
                <a:gd name="connsiteY10" fmla="*/ 304800 h 2278743"/>
                <a:gd name="connsiteX11" fmla="*/ 4209142 w 8824685"/>
                <a:gd name="connsiteY11" fmla="*/ 145143 h 2278743"/>
                <a:gd name="connsiteX12" fmla="*/ 4339771 w 8824685"/>
                <a:gd name="connsiteY12" fmla="*/ 145143 h 2278743"/>
                <a:gd name="connsiteX13" fmla="*/ 4847771 w 8824685"/>
                <a:gd name="connsiteY13" fmla="*/ 145143 h 2278743"/>
                <a:gd name="connsiteX14" fmla="*/ 5471885 w 8824685"/>
                <a:gd name="connsiteY14" fmla="*/ 130628 h 2278743"/>
                <a:gd name="connsiteX15" fmla="*/ 5500914 w 8824685"/>
                <a:gd name="connsiteY15" fmla="*/ 0 h 2278743"/>
                <a:gd name="connsiteX16" fmla="*/ 5544457 w 8824685"/>
                <a:gd name="connsiteY16" fmla="*/ 43543 h 2278743"/>
                <a:gd name="connsiteX17" fmla="*/ 5558971 w 8824685"/>
                <a:gd name="connsiteY17" fmla="*/ 145143 h 2278743"/>
                <a:gd name="connsiteX18" fmla="*/ 5907314 w 8824685"/>
                <a:gd name="connsiteY18" fmla="*/ 174171 h 2278743"/>
                <a:gd name="connsiteX19" fmla="*/ 6299200 w 8824685"/>
                <a:gd name="connsiteY19" fmla="*/ 145143 h 2278743"/>
                <a:gd name="connsiteX20" fmla="*/ 6749142 w 8824685"/>
                <a:gd name="connsiteY20" fmla="*/ 101600 h 2278743"/>
                <a:gd name="connsiteX21" fmla="*/ 7141028 w 8824685"/>
                <a:gd name="connsiteY21" fmla="*/ 159657 h 2278743"/>
                <a:gd name="connsiteX22" fmla="*/ 7155542 w 8824685"/>
                <a:gd name="connsiteY22" fmla="*/ 203200 h 2278743"/>
                <a:gd name="connsiteX23" fmla="*/ 7315200 w 8824685"/>
                <a:gd name="connsiteY23" fmla="*/ 261257 h 2278743"/>
                <a:gd name="connsiteX24" fmla="*/ 7474857 w 8824685"/>
                <a:gd name="connsiteY24" fmla="*/ 362857 h 2278743"/>
                <a:gd name="connsiteX25" fmla="*/ 7678057 w 8824685"/>
                <a:gd name="connsiteY25" fmla="*/ 478971 h 2278743"/>
                <a:gd name="connsiteX26" fmla="*/ 7808685 w 8824685"/>
                <a:gd name="connsiteY26" fmla="*/ 377371 h 2278743"/>
                <a:gd name="connsiteX27" fmla="*/ 8824685 w 8824685"/>
                <a:gd name="connsiteY27" fmla="*/ 1059543 h 2278743"/>
                <a:gd name="connsiteX28" fmla="*/ 8345714 w 8824685"/>
                <a:gd name="connsiteY28" fmla="*/ 2278743 h 2278743"/>
                <a:gd name="connsiteX29" fmla="*/ 0 w 8824685"/>
                <a:gd name="connsiteY29" fmla="*/ 2264228 h 227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824685" h="2278743">
                  <a:moveTo>
                    <a:pt x="0" y="2264228"/>
                  </a:moveTo>
                  <a:lnTo>
                    <a:pt x="333828" y="2017485"/>
                  </a:lnTo>
                  <a:lnTo>
                    <a:pt x="508000" y="1814285"/>
                  </a:lnTo>
                  <a:lnTo>
                    <a:pt x="711200" y="1553028"/>
                  </a:lnTo>
                  <a:lnTo>
                    <a:pt x="914400" y="1393371"/>
                  </a:lnTo>
                  <a:lnTo>
                    <a:pt x="1465942" y="1088571"/>
                  </a:lnTo>
                  <a:lnTo>
                    <a:pt x="1857828" y="957943"/>
                  </a:lnTo>
                  <a:lnTo>
                    <a:pt x="2380342" y="754743"/>
                  </a:lnTo>
                  <a:lnTo>
                    <a:pt x="3062514" y="551543"/>
                  </a:lnTo>
                  <a:lnTo>
                    <a:pt x="3468914" y="478971"/>
                  </a:lnTo>
                  <a:lnTo>
                    <a:pt x="3976914" y="304800"/>
                  </a:lnTo>
                  <a:lnTo>
                    <a:pt x="4209142" y="145143"/>
                  </a:lnTo>
                  <a:lnTo>
                    <a:pt x="4339771" y="145143"/>
                  </a:lnTo>
                  <a:lnTo>
                    <a:pt x="4847771" y="145143"/>
                  </a:lnTo>
                  <a:lnTo>
                    <a:pt x="5471885" y="130628"/>
                  </a:lnTo>
                  <a:lnTo>
                    <a:pt x="5500914" y="0"/>
                  </a:lnTo>
                  <a:lnTo>
                    <a:pt x="5544457" y="43543"/>
                  </a:lnTo>
                  <a:lnTo>
                    <a:pt x="5558971" y="145143"/>
                  </a:lnTo>
                  <a:lnTo>
                    <a:pt x="5907314" y="174171"/>
                  </a:lnTo>
                  <a:lnTo>
                    <a:pt x="6299200" y="145143"/>
                  </a:lnTo>
                  <a:lnTo>
                    <a:pt x="6749142" y="101600"/>
                  </a:lnTo>
                  <a:lnTo>
                    <a:pt x="7141028" y="159657"/>
                  </a:lnTo>
                  <a:lnTo>
                    <a:pt x="7155542" y="203200"/>
                  </a:lnTo>
                  <a:lnTo>
                    <a:pt x="7315200" y="261257"/>
                  </a:lnTo>
                  <a:lnTo>
                    <a:pt x="7474857" y="362857"/>
                  </a:lnTo>
                  <a:lnTo>
                    <a:pt x="7678057" y="478971"/>
                  </a:lnTo>
                  <a:lnTo>
                    <a:pt x="7808685" y="377371"/>
                  </a:lnTo>
                  <a:lnTo>
                    <a:pt x="8824685" y="1059543"/>
                  </a:lnTo>
                  <a:lnTo>
                    <a:pt x="8345714" y="2278743"/>
                  </a:lnTo>
                  <a:lnTo>
                    <a:pt x="0" y="22642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356" name="Freeform 57355"/>
            <p:cNvSpPr/>
            <p:nvPr/>
          </p:nvSpPr>
          <p:spPr>
            <a:xfrm>
              <a:off x="1335314" y="5747657"/>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2" name="Freeform 81"/>
            <p:cNvSpPr/>
            <p:nvPr/>
          </p:nvSpPr>
          <p:spPr>
            <a:xfrm>
              <a:off x="1665514" y="63246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Freeform 82"/>
            <p:cNvSpPr/>
            <p:nvPr/>
          </p:nvSpPr>
          <p:spPr>
            <a:xfrm>
              <a:off x="1676400" y="43434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4" name="Freeform 83"/>
            <p:cNvSpPr/>
            <p:nvPr/>
          </p:nvSpPr>
          <p:spPr>
            <a:xfrm>
              <a:off x="4495800" y="5261428"/>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5" name="Freeform 84"/>
            <p:cNvSpPr/>
            <p:nvPr/>
          </p:nvSpPr>
          <p:spPr>
            <a:xfrm>
              <a:off x="1487714" y="4499428"/>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6" name="Freeform 85"/>
            <p:cNvSpPr/>
            <p:nvPr/>
          </p:nvSpPr>
          <p:spPr>
            <a:xfrm>
              <a:off x="3951514" y="60198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7" name="Freeform 86"/>
            <p:cNvSpPr/>
            <p:nvPr/>
          </p:nvSpPr>
          <p:spPr>
            <a:xfrm>
              <a:off x="8218714" y="44196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8" name="Freeform 87"/>
            <p:cNvSpPr/>
            <p:nvPr/>
          </p:nvSpPr>
          <p:spPr>
            <a:xfrm>
              <a:off x="8458200" y="58674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9" name="Freeform 88"/>
            <p:cNvSpPr/>
            <p:nvPr/>
          </p:nvSpPr>
          <p:spPr>
            <a:xfrm>
              <a:off x="8752114" y="5642428"/>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0" name="Freeform 89"/>
            <p:cNvSpPr/>
            <p:nvPr/>
          </p:nvSpPr>
          <p:spPr>
            <a:xfrm>
              <a:off x="9144000" y="37338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1" name="Freeform 90"/>
            <p:cNvSpPr/>
            <p:nvPr/>
          </p:nvSpPr>
          <p:spPr>
            <a:xfrm>
              <a:off x="10199914" y="25908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2" name="Freeform 91"/>
            <p:cNvSpPr/>
            <p:nvPr/>
          </p:nvSpPr>
          <p:spPr>
            <a:xfrm>
              <a:off x="11495314" y="32766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3" name="Freeform 92"/>
            <p:cNvSpPr/>
            <p:nvPr/>
          </p:nvSpPr>
          <p:spPr>
            <a:xfrm>
              <a:off x="9296400" y="59436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9" name="Freeform 98"/>
            <p:cNvSpPr/>
            <p:nvPr/>
          </p:nvSpPr>
          <p:spPr>
            <a:xfrm>
              <a:off x="9818914" y="6404428"/>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7" name="Freeform 106"/>
            <p:cNvSpPr/>
            <p:nvPr/>
          </p:nvSpPr>
          <p:spPr>
            <a:xfrm>
              <a:off x="12257314" y="7772400"/>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Freeform 107"/>
            <p:cNvSpPr/>
            <p:nvPr/>
          </p:nvSpPr>
          <p:spPr>
            <a:xfrm>
              <a:off x="533400" y="3737428"/>
              <a:ext cx="87086" cy="72572"/>
            </a:xfrm>
            <a:custGeom>
              <a:avLst/>
              <a:gdLst>
                <a:gd name="connsiteX0" fmla="*/ 0 w 87086"/>
                <a:gd name="connsiteY0" fmla="*/ 0 h 72572"/>
                <a:gd name="connsiteX1" fmla="*/ 14515 w 87086"/>
                <a:gd name="connsiteY1" fmla="*/ 72572 h 72572"/>
                <a:gd name="connsiteX2" fmla="*/ 87086 w 87086"/>
                <a:gd name="connsiteY2" fmla="*/ 72572 h 72572"/>
                <a:gd name="connsiteX3" fmla="*/ 87086 w 87086"/>
                <a:gd name="connsiteY3" fmla="*/ 0 h 72572"/>
                <a:gd name="connsiteX4" fmla="*/ 0 w 87086"/>
                <a:gd name="connsiteY4" fmla="*/ 0 h 7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6" h="72572">
                  <a:moveTo>
                    <a:pt x="0" y="0"/>
                  </a:moveTo>
                  <a:lnTo>
                    <a:pt x="14515" y="72572"/>
                  </a:lnTo>
                  <a:lnTo>
                    <a:pt x="87086" y="72572"/>
                  </a:lnTo>
                  <a:lnTo>
                    <a:pt x="87086"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09" name="Oval 108"/>
          <p:cNvSpPr/>
          <p:nvPr/>
        </p:nvSpPr>
        <p:spPr>
          <a:xfrm>
            <a:off x="-457200" y="-1905000"/>
            <a:ext cx="10210800" cy="10972800"/>
          </a:xfrm>
          <a:prstGeom prst="ellipse">
            <a:avLst/>
          </a:prstGeom>
          <a:noFill/>
          <a:ln w="1270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1270000">
                <a:solidFill>
                  <a:srgbClr val="00B050"/>
                </a:solidFill>
              </a:ln>
              <a:solidFill>
                <a:srgbClr val="FFFFFF"/>
              </a:solidFill>
              <a:effectLst/>
              <a:uLnTx/>
              <a:uFillTx/>
              <a:latin typeface="Arial"/>
              <a:ea typeface="+mn-ea"/>
              <a:cs typeface="+mn-cs"/>
            </a:endParaRPr>
          </a:p>
        </p:txBody>
      </p:sp>
      <p:sp>
        <p:nvSpPr>
          <p:cNvPr id="57358" name="Oval 57357"/>
          <p:cNvSpPr/>
          <p:nvPr/>
        </p:nvSpPr>
        <p:spPr>
          <a:xfrm>
            <a:off x="98877" y="-1295400"/>
            <a:ext cx="9015489" cy="97536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76200">
                <a:solidFill>
                  <a:srgbClr val="000000"/>
                </a:solidFill>
              </a:ln>
              <a:solidFill>
                <a:srgbClr val="FFFFFF"/>
              </a:solidFill>
              <a:effectLst/>
              <a:uLnTx/>
              <a:uFillTx/>
              <a:latin typeface="Arial"/>
              <a:ea typeface="+mn-ea"/>
              <a:cs typeface="+mn-cs"/>
            </a:endParaRPr>
          </a:p>
        </p:txBody>
      </p:sp>
      <p:sp>
        <p:nvSpPr>
          <p:cNvPr id="57359" name="Oval 57358"/>
          <p:cNvSpPr/>
          <p:nvPr/>
        </p:nvSpPr>
        <p:spPr>
          <a:xfrm>
            <a:off x="4648200" y="3550920"/>
            <a:ext cx="182880" cy="18288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1" name="Straight Connector 110"/>
          <p:cNvCxnSpPr/>
          <p:nvPr/>
        </p:nvCxnSpPr>
        <p:spPr>
          <a:xfrm>
            <a:off x="4724400" y="3630818"/>
            <a:ext cx="4343400" cy="63638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7" name="Isosceles Triangle 116"/>
          <p:cNvSpPr/>
          <p:nvPr/>
        </p:nvSpPr>
        <p:spPr>
          <a:xfrm>
            <a:off x="8046720" y="1645920"/>
            <a:ext cx="640080" cy="640080"/>
          </a:xfrm>
          <a:prstGeom prst="triangl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7365" name="TextBox 57364"/>
          <p:cNvSpPr txBox="1"/>
          <p:nvPr/>
        </p:nvSpPr>
        <p:spPr>
          <a:xfrm>
            <a:off x="6100123" y="1713359"/>
            <a:ext cx="22860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Arial" charset="0"/>
                <a:ea typeface="+mn-ea"/>
                <a:cs typeface="+mn-cs"/>
              </a:rPr>
              <a:t>PI: 850 </a:t>
            </a:r>
            <a:r>
              <a:rPr kumimoji="0" lang="en-US" sz="1800" b="1" i="0" u="none" strike="noStrike" kern="1200" cap="none" spc="0" normalizeH="0" baseline="0" noProof="0" dirty="0" err="1">
                <a:ln>
                  <a:noFill/>
                </a:ln>
                <a:solidFill>
                  <a:srgbClr val="00B050"/>
                </a:solidFill>
                <a:effectLst/>
                <a:uLnTx/>
                <a:uFillTx/>
                <a:latin typeface="Arial" charset="0"/>
                <a:ea typeface="+mn-ea"/>
                <a:cs typeface="+mn-cs"/>
              </a:rPr>
              <a:t>yds</a:t>
            </a:r>
            <a:endParaRPr kumimoji="0" lang="en-US" sz="1800" b="1" i="0" u="none" strike="noStrike" kern="1200" cap="none" spc="0" normalizeH="0" baseline="0" noProof="0" dirty="0">
              <a:ln>
                <a:noFill/>
              </a:ln>
              <a:solidFill>
                <a:srgbClr val="00B050"/>
              </a:solidFill>
              <a:effectLst/>
              <a:uLnTx/>
              <a:uFillTx/>
              <a:latin typeface="Arial" charset="0"/>
              <a:ea typeface="+mn-ea"/>
              <a:cs typeface="+mn-cs"/>
            </a:endParaRPr>
          </a:p>
        </p:txBody>
      </p:sp>
      <p:cxnSp>
        <p:nvCxnSpPr>
          <p:cNvPr id="110" name="Straight Connector 109"/>
          <p:cNvCxnSpPr/>
          <p:nvPr/>
        </p:nvCxnSpPr>
        <p:spPr>
          <a:xfrm>
            <a:off x="457200" y="1719942"/>
            <a:ext cx="8305800" cy="0"/>
          </a:xfrm>
          <a:prstGeom prst="line">
            <a:avLst/>
          </a:prstGeom>
          <a:ln w="762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57361" name="Straight Connector 57360"/>
          <p:cNvCxnSpPr/>
          <p:nvPr/>
        </p:nvCxnSpPr>
        <p:spPr>
          <a:xfrm>
            <a:off x="4739640" y="3627120"/>
            <a:ext cx="440436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13091D9-891F-4E5D-B96D-5E8A7254E286}"/>
              </a:ext>
            </a:extLst>
          </p:cNvPr>
          <p:cNvSpPr/>
          <p:nvPr/>
        </p:nvSpPr>
        <p:spPr>
          <a:xfrm>
            <a:off x="2020402" y="2261104"/>
            <a:ext cx="5255595" cy="92333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After altering course Right, when the PI line touches the conspicuous radar mark, we must have regained track.</a:t>
            </a:r>
          </a:p>
        </p:txBody>
      </p:sp>
      <p:sp>
        <p:nvSpPr>
          <p:cNvPr id="32" name="Rectangle 31">
            <a:extLst>
              <a:ext uri="{FF2B5EF4-FFF2-40B4-BE49-F238E27FC236}">
                <a16:creationId xmlns:a16="http://schemas.microsoft.com/office/drawing/2014/main" id="{08378CE7-0D0D-4FD5-B70C-D46F5A773100}"/>
              </a:ext>
            </a:extLst>
          </p:cNvPr>
          <p:cNvSpPr/>
          <p:nvPr/>
        </p:nvSpPr>
        <p:spPr>
          <a:xfrm>
            <a:off x="2064723" y="2189876"/>
            <a:ext cx="5773914" cy="2585323"/>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On Radar, the </a:t>
            </a:r>
            <a:r>
              <a:rPr kumimoji="0" lang="en-US" sz="1800" b="1" i="0" u="none" strike="noStrike" kern="1200" cap="none" spc="0" normalizeH="0" baseline="0" noProof="0" dirty="0">
                <a:ln>
                  <a:noFill/>
                </a:ln>
                <a:solidFill>
                  <a:srgbClr val="FFFFFF"/>
                </a:solidFill>
                <a:effectLst/>
                <a:uLnTx/>
                <a:uFillTx/>
                <a:latin typeface="Arial" charset="0"/>
                <a:ea typeface="+mn-ea"/>
                <a:cs typeface="+mn-cs"/>
              </a:rPr>
              <a:t>PI </a:t>
            </a:r>
            <a:r>
              <a:rPr kumimoji="0" lang="en-US" sz="1800" b="0" i="0" u="none" strike="noStrike" kern="1200" cap="none" spc="0" normalizeH="0" baseline="0" noProof="0" dirty="0">
                <a:ln>
                  <a:noFill/>
                </a:ln>
                <a:solidFill>
                  <a:srgbClr val="FFFFFF"/>
                </a:solidFill>
                <a:effectLst/>
                <a:uLnTx/>
                <a:uFillTx/>
                <a:latin typeface="Arial" charset="0"/>
                <a:ea typeface="+mn-ea"/>
                <a:cs typeface="+mn-cs"/>
              </a:rPr>
              <a:t>line is drawn offset from the Ship by 850yds on the same True bearing as the Leg.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If the </a:t>
            </a:r>
            <a:r>
              <a:rPr kumimoji="0" lang="en-US" sz="1800" b="1" i="0" u="none" strike="noStrike" kern="1200" cap="none" spc="0" normalizeH="0" baseline="0" noProof="0" dirty="0">
                <a:ln>
                  <a:noFill/>
                </a:ln>
                <a:solidFill>
                  <a:srgbClr val="FFFFFF"/>
                </a:solidFill>
                <a:effectLst/>
                <a:uLnTx/>
                <a:uFillTx/>
                <a:latin typeface="Arial" charset="0"/>
                <a:ea typeface="+mn-ea"/>
                <a:cs typeface="+mn-cs"/>
              </a:rPr>
              <a:t>PI </a:t>
            </a:r>
            <a:r>
              <a:rPr kumimoji="0" lang="en-US" sz="1800" b="0" i="0" u="none" strike="noStrike" kern="1200" cap="none" spc="0" normalizeH="0" baseline="0" noProof="0" dirty="0">
                <a:ln>
                  <a:noFill/>
                </a:ln>
                <a:solidFill>
                  <a:srgbClr val="FFFFFF"/>
                </a:solidFill>
                <a:effectLst/>
                <a:uLnTx/>
                <a:uFillTx/>
                <a:latin typeface="Arial" charset="0"/>
                <a:ea typeface="+mn-ea"/>
                <a:cs typeface="+mn-cs"/>
              </a:rPr>
              <a:t>is left of the conspicuous mark, the Ship must be to the left of track.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We can adjust our Ship’s course to regain. </a:t>
            </a:r>
            <a:endParaRPr kumimoji="0" lang="en-US" sz="18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3" name="Oval 2">
            <a:extLst>
              <a:ext uri="{FF2B5EF4-FFF2-40B4-BE49-F238E27FC236}">
                <a16:creationId xmlns:a16="http://schemas.microsoft.com/office/drawing/2014/main" id="{7739CA60-8E57-4915-8378-6B30AA582FFE}"/>
              </a:ext>
            </a:extLst>
          </p:cNvPr>
          <p:cNvSpPr/>
          <p:nvPr/>
        </p:nvSpPr>
        <p:spPr>
          <a:xfrm>
            <a:off x="8221071" y="1675106"/>
            <a:ext cx="331802" cy="369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a:noFill/>
              </a:ln>
              <a:solidFill>
                <a:srgbClr val="FFFFFF"/>
              </a:solidFill>
              <a:effectLst/>
              <a:uLnTx/>
              <a:uFillTx/>
              <a:latin typeface="Arial"/>
              <a:ea typeface="+mn-ea"/>
              <a:cs typeface="+mn-cs"/>
            </a:endParaRPr>
          </a:p>
        </p:txBody>
      </p:sp>
      <p:cxnSp>
        <p:nvCxnSpPr>
          <p:cNvPr id="5" name="Straight Arrow Connector 4">
            <a:extLst>
              <a:ext uri="{FF2B5EF4-FFF2-40B4-BE49-F238E27FC236}">
                <a16:creationId xmlns:a16="http://schemas.microsoft.com/office/drawing/2014/main" id="{89370E35-0D6F-4A61-8EA4-1FFFC3E09A98}"/>
              </a:ext>
            </a:extLst>
          </p:cNvPr>
          <p:cNvCxnSpPr/>
          <p:nvPr/>
        </p:nvCxnSpPr>
        <p:spPr>
          <a:xfrm>
            <a:off x="8375896" y="1700247"/>
            <a:ext cx="0" cy="324495"/>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5F3CEB1-45A4-4D89-A96C-253E78B95C68}"/>
              </a:ext>
            </a:extLst>
          </p:cNvPr>
          <p:cNvSpPr/>
          <p:nvPr/>
        </p:nvSpPr>
        <p:spPr>
          <a:xfrm>
            <a:off x="1826077" y="2621393"/>
            <a:ext cx="5773914" cy="147732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The distance between the mark and the PI can be measured on the radar using a VRM in order to calculate the distance off track.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In this case, we are 40yrds left of track. </a:t>
            </a:r>
            <a:endParaRPr kumimoji="0" lang="en-US" sz="1800" b="1" i="0" u="none" strike="noStrike" kern="1200" cap="none" spc="0" normalizeH="0" baseline="0" noProof="0" dirty="0">
              <a:ln>
                <a:noFill/>
              </a:ln>
              <a:solidFill>
                <a:srgbClr val="FFFFFF"/>
              </a:solidFill>
              <a:effectLst/>
              <a:uLnTx/>
              <a:uFillTx/>
              <a:latin typeface="Arial" charset="0"/>
              <a:ea typeface="+mn-ea"/>
              <a:cs typeface="+mn-cs"/>
            </a:endParaRPr>
          </a:p>
        </p:txBody>
      </p:sp>
    </p:spTree>
    <p:extLst>
      <p:ext uri="{BB962C8B-B14F-4D97-AF65-F5344CB8AC3E}">
        <p14:creationId xmlns:p14="http://schemas.microsoft.com/office/powerpoint/2010/main" val="123574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fill="hold" nodeType="clickEffect">
                                  <p:stCondLst>
                                    <p:cond delay="0"/>
                                  </p:stCondLst>
                                  <p:childTnLst>
                                    <p:animMotion origin="layout" path="M -3.33333E-6 4.44444E-6 L -0.10798 0.00023 " pathEditMode="relative" rAng="0" ptsTypes="AA">
                                      <p:cBhvr>
                                        <p:cTn id="10" dur="3000" fill="hold"/>
                                        <p:tgtEl>
                                          <p:spTgt spid="57357"/>
                                        </p:tgtEl>
                                        <p:attrNameLst>
                                          <p:attrName>ppt_x</p:attrName>
                                          <p:attrName>ppt_y</p:attrName>
                                        </p:attrNameLst>
                                      </p:cBhvr>
                                      <p:rCtr x="-5399"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60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par>
                          <p:cTn id="27" fill="hold">
                            <p:stCondLst>
                              <p:cond delay="0"/>
                            </p:stCondLst>
                            <p:childTnLst>
                              <p:par>
                                <p:cTn id="28" presetID="1" presetClass="exit" presetSubtype="0" fill="hold" grpId="1" nodeType="afterEffect">
                                  <p:stCondLst>
                                    <p:cond delay="0"/>
                                  </p:stCondLst>
                                  <p:childTnLst>
                                    <p:set>
                                      <p:cBhvr>
                                        <p:cTn id="29" dur="1" fill="hold">
                                          <p:stCondLst>
                                            <p:cond delay="0"/>
                                          </p:stCondLst>
                                        </p:cTn>
                                        <p:tgtEl>
                                          <p:spTgt spid="3"/>
                                        </p:tgtEl>
                                        <p:attrNameLst>
                                          <p:attrName>style.visibility</p:attrName>
                                        </p:attrNameLst>
                                      </p:cBhvr>
                                      <p:to>
                                        <p:strVal val="hidden"/>
                                      </p:to>
                                    </p:set>
                                  </p:childTnLst>
                                </p:cTn>
                              </p:par>
                            </p:childTnLst>
                          </p:cTn>
                        </p:par>
                        <p:par>
                          <p:cTn id="30" fill="hold">
                            <p:stCondLst>
                              <p:cond delay="0"/>
                            </p:stCondLst>
                            <p:childTnLst>
                              <p:par>
                                <p:cTn id="31" presetID="1" presetClass="exit" presetSubtype="0" fill="hold" grpId="1" nodeType="after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par>
                          <p:cTn id="40" fill="hold">
                            <p:stCondLst>
                              <p:cond delay="500"/>
                            </p:stCondLst>
                            <p:childTnLst>
                              <p:par>
                                <p:cTn id="41" presetID="31" presetClass="entr" presetSubtype="0" fill="hold" grpId="0" nodeType="afterEffect">
                                  <p:stCondLst>
                                    <p:cond delay="0"/>
                                  </p:stCondLst>
                                  <p:childTnLst>
                                    <p:set>
                                      <p:cBhvr>
                                        <p:cTn id="42" dur="1" fill="hold">
                                          <p:stCondLst>
                                            <p:cond delay="0"/>
                                          </p:stCondLst>
                                        </p:cTn>
                                        <p:tgtEl>
                                          <p:spTgt spid="117"/>
                                        </p:tgtEl>
                                        <p:attrNameLst>
                                          <p:attrName>style.visibility</p:attrName>
                                        </p:attrNameLst>
                                      </p:cBhvr>
                                      <p:to>
                                        <p:strVal val="visible"/>
                                      </p:to>
                                    </p:set>
                                    <p:anim calcmode="lin" valueType="num">
                                      <p:cBhvr>
                                        <p:cTn id="43" dur="1000" fill="hold"/>
                                        <p:tgtEl>
                                          <p:spTgt spid="117"/>
                                        </p:tgtEl>
                                        <p:attrNameLst>
                                          <p:attrName>ppt_w</p:attrName>
                                        </p:attrNameLst>
                                      </p:cBhvr>
                                      <p:tavLst>
                                        <p:tav tm="0">
                                          <p:val>
                                            <p:fltVal val="0"/>
                                          </p:val>
                                        </p:tav>
                                        <p:tav tm="100000">
                                          <p:val>
                                            <p:strVal val="#ppt_w"/>
                                          </p:val>
                                        </p:tav>
                                      </p:tavLst>
                                    </p:anim>
                                    <p:anim calcmode="lin" valueType="num">
                                      <p:cBhvr>
                                        <p:cTn id="44" dur="1000" fill="hold"/>
                                        <p:tgtEl>
                                          <p:spTgt spid="117"/>
                                        </p:tgtEl>
                                        <p:attrNameLst>
                                          <p:attrName>ppt_h</p:attrName>
                                        </p:attrNameLst>
                                      </p:cBhvr>
                                      <p:tavLst>
                                        <p:tav tm="0">
                                          <p:val>
                                            <p:fltVal val="0"/>
                                          </p:val>
                                        </p:tav>
                                        <p:tav tm="100000">
                                          <p:val>
                                            <p:strVal val="#ppt_h"/>
                                          </p:val>
                                        </p:tav>
                                      </p:tavLst>
                                    </p:anim>
                                    <p:anim calcmode="lin" valueType="num">
                                      <p:cBhvr>
                                        <p:cTn id="45" dur="1000" fill="hold"/>
                                        <p:tgtEl>
                                          <p:spTgt spid="117"/>
                                        </p:tgtEl>
                                        <p:attrNameLst>
                                          <p:attrName>style.rotation</p:attrName>
                                        </p:attrNameLst>
                                      </p:cBhvr>
                                      <p:tavLst>
                                        <p:tav tm="0">
                                          <p:val>
                                            <p:fltVal val="90"/>
                                          </p:val>
                                        </p:tav>
                                        <p:tav tm="100000">
                                          <p:val>
                                            <p:fltVal val="0"/>
                                          </p:val>
                                        </p:tav>
                                      </p:tavLst>
                                    </p:anim>
                                    <p:animEffect transition="in" filter="fade">
                                      <p:cBhvr>
                                        <p:cTn id="46" dur="1000"/>
                                        <p:tgtEl>
                                          <p:spTgt spid="117"/>
                                        </p:tgtEl>
                                      </p:cBhvr>
                                    </p:animEffect>
                                  </p:childTnLst>
                                </p:cTn>
                              </p:par>
                              <p:par>
                                <p:cTn id="47" presetID="10" presetClass="exit" presetSubtype="0" fill="hold" nodeType="withEffect">
                                  <p:stCondLst>
                                    <p:cond delay="0"/>
                                  </p:stCondLst>
                                  <p:childTnLst>
                                    <p:animEffect transition="out" filter="fade">
                                      <p:cBhvr>
                                        <p:cTn id="48" dur="500"/>
                                        <p:tgtEl>
                                          <p:spTgt spid="57361"/>
                                        </p:tgtEl>
                                      </p:cBhvr>
                                    </p:animEffect>
                                    <p:set>
                                      <p:cBhvr>
                                        <p:cTn id="49" dur="1" fill="hold">
                                          <p:stCondLst>
                                            <p:cond delay="499"/>
                                          </p:stCondLst>
                                        </p:cTn>
                                        <p:tgtEl>
                                          <p:spTgt spid="57361"/>
                                        </p:tgtEl>
                                        <p:attrNameLst>
                                          <p:attrName>style.visibility</p:attrName>
                                        </p:attrNameLst>
                                      </p:cBhvr>
                                      <p:to>
                                        <p:strVal val="hidden"/>
                                      </p:to>
                                    </p:set>
                                  </p:childTnLst>
                                </p:cTn>
                              </p:par>
                            </p:childTnLst>
                          </p:cTn>
                        </p:par>
                        <p:par>
                          <p:cTn id="50" fill="hold">
                            <p:stCondLst>
                              <p:cond delay="1500"/>
                            </p:stCondLst>
                            <p:childTnLst>
                              <p:par>
                                <p:cTn id="51" presetID="0" presetClass="path" presetSubtype="0" fill="hold" grpId="2" nodeType="afterEffect">
                                  <p:stCondLst>
                                    <p:cond delay="0"/>
                                  </p:stCondLst>
                                  <p:childTnLst>
                                    <p:animMotion origin="layout" path="M 0 0 L -0.04115 -0.04439 " pathEditMode="relative" ptsTypes="AA">
                                      <p:cBhvr>
                                        <p:cTn id="52" dur="1800" fill="hold"/>
                                        <p:tgtEl>
                                          <p:spTgt spid="117"/>
                                        </p:tgtEl>
                                        <p:attrNameLst>
                                          <p:attrName>ppt_x</p:attrName>
                                          <p:attrName>ppt_y</p:attrName>
                                        </p:attrNameLst>
                                      </p:cBhvr>
                                    </p:animMotion>
                                  </p:childTnLst>
                                </p:cTn>
                              </p:par>
                              <p:par>
                                <p:cTn id="53" presetID="0" presetClass="path" presetSubtype="0" fill="hold" nodeType="withEffect">
                                  <p:stCondLst>
                                    <p:cond delay="0"/>
                                  </p:stCondLst>
                                  <p:childTnLst>
                                    <p:animMotion origin="layout" path="M -0.10798 0.00023 L -0.15 -0.04653 " pathEditMode="relative" rAng="0" ptsTypes="AA">
                                      <p:cBhvr>
                                        <p:cTn id="54" dur="1800" fill="hold"/>
                                        <p:tgtEl>
                                          <p:spTgt spid="57357"/>
                                        </p:tgtEl>
                                        <p:attrNameLst>
                                          <p:attrName>ppt_x</p:attrName>
                                          <p:attrName>ppt_y</p:attrName>
                                        </p:attrNameLst>
                                      </p:cBhvr>
                                      <p:rCtr x="-2101" y="-2338"/>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7361"/>
                                        </p:tgtEl>
                                        <p:attrNameLst>
                                          <p:attrName>style.visibility</p:attrName>
                                        </p:attrNameLst>
                                      </p:cBhvr>
                                      <p:to>
                                        <p:strVal val="visible"/>
                                      </p:to>
                                    </p:set>
                                    <p:animEffect transition="in" filter="fade">
                                      <p:cBhvr>
                                        <p:cTn id="59" dur="500"/>
                                        <p:tgtEl>
                                          <p:spTgt spid="57361"/>
                                        </p:tgtEl>
                                      </p:cBhvr>
                                    </p:animEffect>
                                  </p:childTnLst>
                                </p:cTn>
                              </p:par>
                            </p:childTnLst>
                          </p:cTn>
                        </p:par>
                        <p:par>
                          <p:cTn id="60" fill="hold">
                            <p:stCondLst>
                              <p:cond delay="500"/>
                            </p:stCondLst>
                            <p:childTnLst>
                              <p:par>
                                <p:cTn id="61" presetID="1" presetClass="exit" presetSubtype="0" fill="hold" grpId="1" nodeType="afterEffect">
                                  <p:stCondLst>
                                    <p:cond delay="0"/>
                                  </p:stCondLst>
                                  <p:childTnLst>
                                    <p:set>
                                      <p:cBhvr>
                                        <p:cTn id="62" dur="1" fill="hold">
                                          <p:stCondLst>
                                            <p:cond delay="0"/>
                                          </p:stCondLst>
                                        </p:cTn>
                                        <p:tgtEl>
                                          <p:spTgt spid="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17"/>
                                        </p:tgtEl>
                                      </p:cBhvr>
                                    </p:animEffect>
                                    <p:set>
                                      <p:cBhvr>
                                        <p:cTn id="65" dur="1" fill="hold">
                                          <p:stCondLst>
                                            <p:cond delay="499"/>
                                          </p:stCondLst>
                                        </p:cTn>
                                        <p:tgtEl>
                                          <p:spTgt spid="11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11"/>
                                        </p:tgtEl>
                                      </p:cBhvr>
                                    </p:animEffect>
                                    <p:set>
                                      <p:cBhvr>
                                        <p:cTn id="68" dur="1" fill="hold">
                                          <p:stCondLst>
                                            <p:cond delay="499"/>
                                          </p:stCondLst>
                                        </p:cTn>
                                        <p:tgtEl>
                                          <p:spTgt spid="111"/>
                                        </p:tgtEl>
                                        <p:attrNameLst>
                                          <p:attrName>style.visibility</p:attrName>
                                        </p:attrNameLst>
                                      </p:cBhvr>
                                      <p:to>
                                        <p:strVal val="hidden"/>
                                      </p:to>
                                    </p:set>
                                  </p:childTnLst>
                                </p:cTn>
                              </p:par>
                            </p:childTnLst>
                          </p:cTn>
                        </p:par>
                        <p:par>
                          <p:cTn id="69" fill="hold">
                            <p:stCondLst>
                              <p:cond delay="1000"/>
                            </p:stCondLst>
                            <p:childTnLst>
                              <p:par>
                                <p:cTn id="70" presetID="0" presetClass="path" presetSubtype="0" fill="hold" nodeType="afterEffect">
                                  <p:stCondLst>
                                    <p:cond delay="0"/>
                                  </p:stCondLst>
                                  <p:childTnLst>
                                    <p:animMotion origin="layout" path="M -0.15 -0.04653 L -0.45833 -0.04653 " pathEditMode="relative" rAng="0" ptsTypes="AA">
                                      <p:cBhvr>
                                        <p:cTn id="71" dur="9000" fill="hold"/>
                                        <p:tgtEl>
                                          <p:spTgt spid="57357"/>
                                        </p:tgtEl>
                                        <p:attrNameLst>
                                          <p:attrName>ppt_x</p:attrName>
                                          <p:attrName>ppt_y</p:attrName>
                                        </p:attrNameLst>
                                      </p:cBhvr>
                                      <p:rCtr x="-15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7" grpId="2" animBg="1"/>
      <p:bldP spid="2" grpId="0"/>
      <p:bldP spid="2" grpId="1"/>
      <p:bldP spid="32" grpId="0"/>
      <p:bldP spid="32" grpId="1"/>
      <p:bldP spid="3" grpId="0" animBg="1"/>
      <p:bldP spid="3" grpId="1" animBg="1"/>
      <p:bldP spid="36" grpId="0"/>
      <p:bldP spid="3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821AFF-53EE-456E-AB13-B6B7478DC25A}"/>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0" y="1676400"/>
          <a:ext cx="9143999" cy="4864673"/>
        </p:xfrm>
        <a:graphic>
          <a:graphicData uri="http://schemas.openxmlformats.org/drawingml/2006/table">
            <a:tbl>
              <a:tblPr firstRow="1" firstCol="1" bandRow="1">
                <a:tableStyleId>{5C22544A-7EE6-4342-B048-85BDC9FD1C3A}</a:tableStyleId>
              </a:tblPr>
              <a:tblGrid>
                <a:gridCol w="9143999">
                  <a:extLst>
                    <a:ext uri="{9D8B030D-6E8A-4147-A177-3AD203B41FA5}">
                      <a16:colId xmlns:a16="http://schemas.microsoft.com/office/drawing/2014/main" val="460837169"/>
                    </a:ext>
                  </a:extLst>
                </a:gridCol>
              </a:tblGrid>
              <a:tr h="2369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B w="38100" cmpd="sng">
                      <a:noFill/>
                    </a:lnB>
                    <a:noFill/>
                  </a:tcPr>
                </a:tc>
                <a:extLst>
                  <a:ext uri="{0D108BD9-81ED-4DB2-BD59-A6C34878D82A}">
                    <a16:rowId xmlns:a16="http://schemas.microsoft.com/office/drawing/2014/main" val="2697198505"/>
                  </a:ext>
                </a:extLst>
              </a:tr>
              <a:tr h="4620833">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UNDERSTAND a brief history of the origin of RADAR.</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UNDERSTAND the components of a basic RADAR.</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UNDERSTAND the characteristics of RADAR transmissions.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UNDERSTAND how RADAR detection can be impacted by interference.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UNDERSTAND the characteristics and limitations of ARPA functionality.</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DESCRIBE the different aids to RADAR navigation and their application in RADAR navigation.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DESCRIBE how to monitor a track using RADAR.</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UNDERSTAND how to fix the ship’s position by RADAR ranges and bearings.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DESCRIBE an Electronic Bearing Line (EBL).</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DESCRIBE a Variable Range Marker (VRM).</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11 - DESCRIBE how to monitor a Turn Bearing using an EBL.</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12 - DESCRIBE how to monitor a Turn Range using a VRM.</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13 - DESCRIBE how to use EBLs and VRMs to proceed into an anchorage.</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14 - DESCRIBE how to monitor a track using Parallel Indices (PI).</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47585801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What is RADAR?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9942395"/>
              </p:ext>
            </p:extLst>
          </p:nvPr>
        </p:nvGraphicFramePr>
        <p:xfrm>
          <a:off x="51753" y="1905000"/>
          <a:ext cx="4520247" cy="4754880"/>
        </p:xfrm>
        <a:graphic>
          <a:graphicData uri="http://schemas.openxmlformats.org/drawingml/2006/table">
            <a:tbl>
              <a:tblPr firstRow="1" firstCol="1" bandRow="1">
                <a:tableStyleId>{5C22544A-7EE6-4342-B048-85BDC9FD1C3A}</a:tableStyleId>
              </a:tblPr>
              <a:tblGrid>
                <a:gridCol w="4520247">
                  <a:extLst>
                    <a:ext uri="{9D8B030D-6E8A-4147-A177-3AD203B41FA5}">
                      <a16:colId xmlns:a16="http://schemas.microsoft.com/office/drawing/2014/main" val="460837169"/>
                    </a:ext>
                  </a:extLst>
                </a:gridCol>
              </a:tblGrid>
              <a:tr h="4256998">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2000" b="1"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cs typeface="Times New Roman" panose="02020603050405020304" pitchFamily="18" charset="0"/>
                        </a:rPr>
                        <a:t>Radar transmits Electro-Magnetic (EM) Radio Waves at a known speed. </a:t>
                      </a:r>
                      <a:endParaRPr lang="en-US" sz="20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2000" b="1"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cs typeface="Times New Roman" panose="02020603050405020304" pitchFamily="18" charset="0"/>
                        </a:rPr>
                        <a:t>The energy is reflected off of dense objects and materials such as metal. It is primarily used to detect aircraft, ships or land but can even get a return off of water (precipitation). </a:t>
                      </a:r>
                      <a:endParaRPr lang="en-US" sz="20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2000" b="1"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cs typeface="Times New Roman" panose="02020603050405020304" pitchFamily="18" charset="0"/>
                        </a:rPr>
                        <a:t>EM Waves travel at the speed of light; 186,000 miles per second. </a:t>
                      </a:r>
                      <a:endParaRPr lang="en-US" sz="20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2000" b="1"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cs typeface="Times New Roman" panose="02020603050405020304" pitchFamily="18" charset="0"/>
                        </a:rPr>
                        <a:t>The Time between transmission and receiving the reflected energy is recorded. </a:t>
                      </a:r>
                      <a:endParaRPr lang="en-US" sz="20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2000" b="1"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b="1" dirty="0">
                          <a:solidFill>
                            <a:srgbClr val="000000"/>
                          </a:solidFill>
                          <a:latin typeface="Times New Roman" panose="02020603050405020304" pitchFamily="18" charset="0"/>
                          <a:cs typeface="Times New Roman" panose="02020603050405020304" pitchFamily="18" charset="0"/>
                        </a:rPr>
                        <a:t>Knowing Speed and Time enables calculation of Distance. </a:t>
                      </a:r>
                      <a:endParaRPr lang="en-US" sz="20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lang="en-US" sz="160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14" name="Picture 13">
            <a:extLst>
              <a:ext uri="{FF2B5EF4-FFF2-40B4-BE49-F238E27FC236}">
                <a16:creationId xmlns:a16="http://schemas.microsoft.com/office/drawing/2014/main" id="{7F21AC83-B852-4849-9767-05AC402C1DE4}"/>
              </a:ext>
            </a:extLst>
          </p:cNvPr>
          <p:cNvPicPr>
            <a:picLocks noChangeAspect="1"/>
          </p:cNvPicPr>
          <p:nvPr/>
        </p:nvPicPr>
        <p:blipFill>
          <a:blip r:embed="rId5"/>
          <a:stretch>
            <a:fillRect/>
          </a:stretch>
        </p:blipFill>
        <p:spPr>
          <a:xfrm>
            <a:off x="5105400" y="1825787"/>
            <a:ext cx="3696248" cy="2154941"/>
          </a:xfrm>
          <a:prstGeom prst="rect">
            <a:avLst/>
          </a:prstGeom>
        </p:spPr>
      </p:pic>
      <p:pic>
        <p:nvPicPr>
          <p:cNvPr id="15" name="Picture 14">
            <a:extLst>
              <a:ext uri="{FF2B5EF4-FFF2-40B4-BE49-F238E27FC236}">
                <a16:creationId xmlns:a16="http://schemas.microsoft.com/office/drawing/2014/main" id="{07A45D88-7884-4E7D-BA13-20CEAFA57DEF}"/>
              </a:ext>
            </a:extLst>
          </p:cNvPr>
          <p:cNvPicPr>
            <a:picLocks noChangeAspect="1"/>
          </p:cNvPicPr>
          <p:nvPr/>
        </p:nvPicPr>
        <p:blipFill>
          <a:blip r:embed="rId6"/>
          <a:stretch>
            <a:fillRect/>
          </a:stretch>
        </p:blipFill>
        <p:spPr>
          <a:xfrm>
            <a:off x="5123469" y="4141084"/>
            <a:ext cx="3660110" cy="2154941"/>
          </a:xfrm>
          <a:prstGeom prst="rect">
            <a:avLst/>
          </a:prstGeom>
        </p:spPr>
      </p:pic>
    </p:spTree>
    <p:extLst>
      <p:ext uri="{BB962C8B-B14F-4D97-AF65-F5344CB8AC3E}">
        <p14:creationId xmlns:p14="http://schemas.microsoft.com/office/powerpoint/2010/main" val="280935424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RADAR Use Today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51753" y="1905000"/>
          <a:ext cx="4520247" cy="4500838"/>
        </p:xfrm>
        <a:graphic>
          <a:graphicData uri="http://schemas.openxmlformats.org/drawingml/2006/table">
            <a:tbl>
              <a:tblPr firstRow="1" firstCol="1" bandRow="1">
                <a:tableStyleId>{5C22544A-7EE6-4342-B048-85BDC9FD1C3A}</a:tableStyleId>
              </a:tblPr>
              <a:tblGrid>
                <a:gridCol w="45202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a:t>
                      </a:r>
                      <a:r>
                        <a:rPr lang="en-US" sz="1800" b="1" u="none" dirty="0">
                          <a:solidFill>
                            <a:schemeClr val="tx1"/>
                          </a:solidFill>
                          <a:effectLst/>
                          <a:latin typeface="Times New Roman" panose="02020603050405020304" pitchFamily="18" charset="0"/>
                          <a:ea typeface="Times New Roman" panose="02020603050405020304" pitchFamily="18" charset="0"/>
                        </a:rPr>
                        <a:t>Most warships are equipped with multiple RADAR systems.</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-The IMO mandates all ships carry an operational RADAR.</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-RADARs are usually integrated into IBS or NAVSSI systems.</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-On modern ECDIS-N systems, RADAR information can be displayed. </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-Ideal for anti-collision and navigation.</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3" name="Picture 2">
            <a:extLst>
              <a:ext uri="{FF2B5EF4-FFF2-40B4-BE49-F238E27FC236}">
                <a16:creationId xmlns:a16="http://schemas.microsoft.com/office/drawing/2014/main" id="{D2754945-B829-4ED3-B8D7-2DFB6144377B}"/>
              </a:ext>
            </a:extLst>
          </p:cNvPr>
          <p:cNvPicPr>
            <a:picLocks noChangeAspect="1"/>
          </p:cNvPicPr>
          <p:nvPr/>
        </p:nvPicPr>
        <p:blipFill>
          <a:blip r:embed="rId5"/>
          <a:stretch>
            <a:fillRect/>
          </a:stretch>
        </p:blipFill>
        <p:spPr>
          <a:xfrm>
            <a:off x="6085839" y="1604727"/>
            <a:ext cx="3060457" cy="4919898"/>
          </a:xfrm>
          <a:prstGeom prst="rect">
            <a:avLst/>
          </a:prstGeom>
        </p:spPr>
      </p:pic>
      <p:sp>
        <p:nvSpPr>
          <p:cNvPr id="15" name="Oval 14">
            <a:extLst>
              <a:ext uri="{FF2B5EF4-FFF2-40B4-BE49-F238E27FC236}">
                <a16:creationId xmlns:a16="http://schemas.microsoft.com/office/drawing/2014/main" id="{E2FDB262-8D94-478A-89F7-F2ECA547857F}"/>
              </a:ext>
            </a:extLst>
          </p:cNvPr>
          <p:cNvSpPr/>
          <p:nvPr/>
        </p:nvSpPr>
        <p:spPr>
          <a:xfrm>
            <a:off x="6911194" y="4174294"/>
            <a:ext cx="704873" cy="8266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D38BD8F-0AE4-4FBF-A0DA-E36395BAFDFE}"/>
              </a:ext>
            </a:extLst>
          </p:cNvPr>
          <p:cNvSpPr/>
          <p:nvPr/>
        </p:nvSpPr>
        <p:spPr>
          <a:xfrm>
            <a:off x="7263630" y="3171957"/>
            <a:ext cx="704873" cy="826642"/>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3616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RADAR Components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397031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 RADAR system has several critical components:</a:t>
            </a:r>
          </a:p>
          <a:p>
            <a:pPr algn="l"/>
            <a:endParaRPr lang="en-US" sz="1800" dirty="0">
              <a:latin typeface="Times New Roman" panose="02020603050405020304" pitchFamily="18" charset="0"/>
              <a:cs typeface="Times New Roman" panose="02020603050405020304" pitchFamily="18" charset="0"/>
            </a:endParaRPr>
          </a:p>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-Antenna</a:t>
            </a:r>
          </a:p>
          <a:p>
            <a:pPr algn="l"/>
            <a:endPar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-Duplexer</a:t>
            </a:r>
          </a:p>
          <a:p>
            <a:pPr algn="l"/>
            <a:endPar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-Transmitter</a:t>
            </a:r>
          </a:p>
          <a:p>
            <a:pPr algn="l"/>
            <a:endPar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-Receiver</a:t>
            </a:r>
          </a:p>
          <a:p>
            <a:pPr algn="l"/>
            <a:endPar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-Display</a:t>
            </a: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04CC1BF-BE28-4031-A578-E856C2024471}"/>
              </a:ext>
            </a:extLst>
          </p:cNvPr>
          <p:cNvPicPr>
            <a:picLocks noChangeAspect="1"/>
          </p:cNvPicPr>
          <p:nvPr/>
        </p:nvPicPr>
        <p:blipFill>
          <a:blip r:embed="rId5"/>
          <a:stretch>
            <a:fillRect/>
          </a:stretch>
        </p:blipFill>
        <p:spPr>
          <a:xfrm>
            <a:off x="2514421" y="2685223"/>
            <a:ext cx="6484363" cy="2343977"/>
          </a:xfrm>
          <a:prstGeom prst="rect">
            <a:avLst/>
          </a:prstGeom>
        </p:spPr>
      </p:pic>
    </p:spTree>
    <p:extLst>
      <p:ext uri="{BB962C8B-B14F-4D97-AF65-F5344CB8AC3E}">
        <p14:creationId xmlns:p14="http://schemas.microsoft.com/office/powerpoint/2010/main" val="143469087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Antenna</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2308324"/>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-The </a:t>
            </a:r>
            <a:r>
              <a:rPr lang="en-US" sz="1800" u="sng" dirty="0">
                <a:latin typeface="Times New Roman" panose="02020603050405020304" pitchFamily="18" charset="0"/>
                <a:cs typeface="Times New Roman" panose="02020603050405020304" pitchFamily="18" charset="0"/>
              </a:rPr>
              <a:t>Antenna</a:t>
            </a:r>
            <a:r>
              <a:rPr lang="en-US" sz="1800" dirty="0">
                <a:latin typeface="Times New Roman" panose="02020603050405020304" pitchFamily="18" charset="0"/>
                <a:cs typeface="Times New Roman" panose="02020603050405020304" pitchFamily="18" charset="0"/>
              </a:rPr>
              <a:t> is the portion of the RADAR mounted on the hull (typically the mast).</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-The Antenna either transmits or receives radio waves.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-The majority of RADAR systems use a slotted waveguide antenna as it is efficient, simple and produces a beam with limited error.</a:t>
            </a: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BF45CA0-067B-45C8-A091-AE41AC6AA2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725" y="3657600"/>
            <a:ext cx="4857750" cy="2592683"/>
          </a:xfrm>
          <a:prstGeom prst="rect">
            <a:avLst/>
          </a:prstGeom>
        </p:spPr>
      </p:pic>
    </p:spTree>
    <p:extLst>
      <p:ext uri="{BB962C8B-B14F-4D97-AF65-F5344CB8AC3E}">
        <p14:creationId xmlns:p14="http://schemas.microsoft.com/office/powerpoint/2010/main" val="229002557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F735B-648C-468A-B442-610A929D9803}"/>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Duplexer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2031325"/>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-The </a:t>
            </a:r>
            <a:r>
              <a:rPr lang="en-US" sz="1800" u="sng" dirty="0">
                <a:latin typeface="Times New Roman" panose="02020603050405020304" pitchFamily="18" charset="0"/>
                <a:cs typeface="Times New Roman" panose="02020603050405020304" pitchFamily="18" charset="0"/>
              </a:rPr>
              <a:t>Duplexer</a:t>
            </a:r>
            <a:r>
              <a:rPr lang="en-US" sz="1800" dirty="0">
                <a:latin typeface="Times New Roman" panose="02020603050405020304" pitchFamily="18" charset="0"/>
                <a:cs typeface="Times New Roman" panose="02020603050405020304" pitchFamily="18" charset="0"/>
              </a:rPr>
              <a:t> is the electronic device of the RADAR that controls whether or not the antenna can transmit or receive radio waves.</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-The antenna can only receive or transmit, it cannot do both at the same time.</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-The duplexer permits the receiver and the transmitter to share an antenna!</a:t>
            </a: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5EA9D2D-0993-43BF-8D7F-553203632FB0}"/>
              </a:ext>
            </a:extLst>
          </p:cNvPr>
          <p:cNvPicPr>
            <a:picLocks noChangeAspect="1"/>
          </p:cNvPicPr>
          <p:nvPr/>
        </p:nvPicPr>
        <p:blipFill>
          <a:blip r:embed="rId5"/>
          <a:stretch>
            <a:fillRect/>
          </a:stretch>
        </p:blipFill>
        <p:spPr>
          <a:xfrm>
            <a:off x="1905000" y="3815675"/>
            <a:ext cx="5210175" cy="2390775"/>
          </a:xfrm>
          <a:prstGeom prst="rect">
            <a:avLst/>
          </a:prstGeom>
        </p:spPr>
      </p:pic>
    </p:spTree>
    <p:extLst>
      <p:ext uri="{BB962C8B-B14F-4D97-AF65-F5344CB8AC3E}">
        <p14:creationId xmlns:p14="http://schemas.microsoft.com/office/powerpoint/2010/main" val="47178795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65260</TotalTime>
  <Words>4623</Words>
  <Application>Microsoft Office PowerPoint</Application>
  <PresentationFormat>On-screen Show (4:3)</PresentationFormat>
  <Paragraphs>683</Paragraphs>
  <Slides>47</Slides>
  <Notes>47</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47</vt:i4>
      </vt:variant>
    </vt:vector>
  </HeadingPairs>
  <TitlesOfParts>
    <vt:vector size="58" baseType="lpstr">
      <vt:lpstr>ＭＳ Ｐゴシック</vt:lpstr>
      <vt:lpstr>Arial</vt:lpstr>
      <vt:lpstr>Arial Narrow</vt:lpstr>
      <vt:lpstr>Bell MT</vt:lpstr>
      <vt:lpstr>Calibri</vt:lpstr>
      <vt:lpstr>Times New Roman</vt:lpstr>
      <vt:lpstr>Trebuchet MS</vt:lpstr>
      <vt:lpstr>2_Default Design</vt:lpstr>
      <vt:lpstr>Office Theme</vt:lpstr>
      <vt:lpstr>Default Design</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2309</cp:revision>
  <cp:lastPrinted>2021-08-23T23:35:31Z</cp:lastPrinted>
  <dcterms:created xsi:type="dcterms:W3CDTF">2008-08-04T12:05:44Z</dcterms:created>
  <dcterms:modified xsi:type="dcterms:W3CDTF">2023-06-12T19:07:15Z</dcterms:modified>
</cp:coreProperties>
</file>